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3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302" r:id="rId14"/>
  </p:sldIdLst>
  <p:sldSz cx="10083800" cy="7556500"/>
  <p:notesSz cx="10083800" cy="7556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2515"/>
            <a:ext cx="857123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1640"/>
            <a:ext cx="705866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4190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93157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2285" y="-155967"/>
            <a:ext cx="9695180" cy="2626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4190" y="1737995"/>
            <a:ext cx="907542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28492" y="7027545"/>
            <a:ext cx="3226816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4190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60336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6115" y="167921"/>
            <a:ext cx="9403645" cy="703198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2763" y="-6996"/>
            <a:ext cx="10088880" cy="7570470"/>
            <a:chOff x="-2763" y="-6996"/>
            <a:chExt cx="10088880" cy="757047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232" y="0"/>
              <a:ext cx="10074858" cy="7556144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232" y="0"/>
              <a:ext cx="10074910" cy="7556500"/>
            </a:xfrm>
            <a:custGeom>
              <a:avLst/>
              <a:gdLst/>
              <a:ahLst/>
              <a:cxnLst/>
              <a:rect l="l" t="t" r="r" b="b"/>
              <a:pathLst>
                <a:path w="10074910" h="7556500">
                  <a:moveTo>
                    <a:pt x="0" y="0"/>
                  </a:moveTo>
                  <a:lnTo>
                    <a:pt x="10074858" y="0"/>
                  </a:lnTo>
                  <a:lnTo>
                    <a:pt x="10074858" y="7556144"/>
                  </a:lnTo>
                  <a:lnTo>
                    <a:pt x="0" y="7556144"/>
                  </a:lnTo>
                  <a:lnTo>
                    <a:pt x="0" y="0"/>
                  </a:lnTo>
                  <a:close/>
                </a:path>
              </a:pathLst>
            </a:custGeom>
            <a:ln w="13992">
              <a:solidFill>
                <a:srgbClr val="98B95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92285" y="-148181"/>
            <a:ext cx="9840595" cy="6903720"/>
          </a:xfrm>
          <a:prstGeom prst="rect">
            <a:avLst/>
          </a:prstGeom>
        </p:spPr>
        <p:txBody>
          <a:bodyPr vert="horz" wrap="square" lIns="0" tIns="269875" rIns="0" bIns="0" rtlCol="0">
            <a:spAutoFit/>
          </a:bodyPr>
          <a:lstStyle/>
          <a:p>
            <a:pPr marL="389890" indent="-363220">
              <a:lnSpc>
                <a:spcPct val="100000"/>
              </a:lnSpc>
              <a:spcBef>
                <a:spcPts val="2125"/>
              </a:spcBef>
              <a:buChar char="•"/>
              <a:tabLst>
                <a:tab pos="389890" algn="l"/>
              </a:tabLst>
            </a:pPr>
            <a:r>
              <a:rPr sz="3400" spc="90" dirty="0">
                <a:latin typeface="Arial"/>
                <a:cs typeface="Arial"/>
              </a:rPr>
              <a:t>(iii)</a:t>
            </a:r>
            <a:r>
              <a:rPr sz="3400" spc="-85" dirty="0">
                <a:latin typeface="Arial"/>
                <a:cs typeface="Arial"/>
              </a:rPr>
              <a:t> </a:t>
            </a:r>
            <a:r>
              <a:rPr sz="3400" spc="-90" dirty="0">
                <a:latin typeface="Arial"/>
                <a:cs typeface="Arial"/>
              </a:rPr>
              <a:t>Several</a:t>
            </a:r>
            <a:r>
              <a:rPr sz="3400" spc="-55" dirty="0">
                <a:latin typeface="Arial"/>
                <a:cs typeface="Arial"/>
              </a:rPr>
              <a:t> </a:t>
            </a:r>
            <a:r>
              <a:rPr sz="3400" spc="-10" dirty="0">
                <a:latin typeface="Arial"/>
                <a:cs typeface="Arial"/>
              </a:rPr>
              <a:t>Uses:</a:t>
            </a:r>
            <a:endParaRPr sz="3400">
              <a:latin typeface="Arial"/>
              <a:cs typeface="Arial"/>
            </a:endParaRPr>
          </a:p>
          <a:p>
            <a:pPr marL="1019810" marR="5080" indent="-112395">
              <a:lnSpc>
                <a:spcPct val="149700"/>
              </a:lnSpc>
            </a:pPr>
            <a:r>
              <a:rPr sz="3400" dirty="0">
                <a:latin typeface="Arial"/>
                <a:cs typeface="Arial"/>
              </a:rPr>
              <a:t>The</a:t>
            </a:r>
            <a:r>
              <a:rPr sz="3400" spc="-145" dirty="0">
                <a:latin typeface="Arial"/>
                <a:cs typeface="Arial"/>
              </a:rPr>
              <a:t> </a:t>
            </a:r>
            <a:r>
              <a:rPr sz="3400" spc="65" dirty="0">
                <a:latin typeface="Arial"/>
                <a:cs typeface="Arial"/>
              </a:rPr>
              <a:t>commodities</a:t>
            </a:r>
            <a:r>
              <a:rPr sz="3400" spc="-10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which</a:t>
            </a:r>
            <a:r>
              <a:rPr sz="3400" spc="-105" dirty="0">
                <a:latin typeface="Arial"/>
                <a:cs typeface="Arial"/>
              </a:rPr>
              <a:t> </a:t>
            </a:r>
            <a:r>
              <a:rPr sz="3400" spc="-35" dirty="0">
                <a:latin typeface="Arial"/>
                <a:cs typeface="Arial"/>
              </a:rPr>
              <a:t>have</a:t>
            </a:r>
            <a:r>
              <a:rPr sz="3400" spc="-140" dirty="0">
                <a:latin typeface="Arial"/>
                <a:cs typeface="Arial"/>
              </a:rPr>
              <a:t> </a:t>
            </a:r>
            <a:r>
              <a:rPr sz="3400" spc="-30" dirty="0">
                <a:latin typeface="Arial"/>
                <a:cs typeface="Arial"/>
              </a:rPr>
              <a:t>several</a:t>
            </a:r>
            <a:r>
              <a:rPr sz="3400" spc="-55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uses</a:t>
            </a:r>
            <a:r>
              <a:rPr sz="3400" spc="-95" dirty="0">
                <a:latin typeface="Arial"/>
                <a:cs typeface="Arial"/>
              </a:rPr>
              <a:t> </a:t>
            </a:r>
            <a:r>
              <a:rPr sz="3400" spc="-20" dirty="0">
                <a:latin typeface="Arial"/>
                <a:cs typeface="Arial"/>
              </a:rPr>
              <a:t>like </a:t>
            </a:r>
            <a:r>
              <a:rPr sz="3400" dirty="0">
                <a:latin typeface="Arial"/>
                <a:cs typeface="Arial"/>
              </a:rPr>
              <a:t>electricity,</a:t>
            </a:r>
            <a:r>
              <a:rPr sz="3400" spc="-6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coal etc.</a:t>
            </a:r>
            <a:r>
              <a:rPr sz="3400" spc="-70" dirty="0">
                <a:latin typeface="Arial"/>
                <a:cs typeface="Arial"/>
              </a:rPr>
              <a:t> </a:t>
            </a:r>
            <a:r>
              <a:rPr sz="3400" spc="-35" dirty="0">
                <a:latin typeface="Arial"/>
                <a:cs typeface="Arial"/>
              </a:rPr>
              <a:t>have</a:t>
            </a:r>
            <a:r>
              <a:rPr sz="3400" spc="-95" dirty="0">
                <a:latin typeface="Arial"/>
                <a:cs typeface="Arial"/>
              </a:rPr>
              <a:t> </a:t>
            </a:r>
            <a:r>
              <a:rPr sz="3400" spc="50" dirty="0">
                <a:latin typeface="Arial"/>
                <a:cs typeface="Arial"/>
              </a:rPr>
              <a:t>elastic</a:t>
            </a:r>
            <a:r>
              <a:rPr sz="3400" spc="-75" dirty="0">
                <a:latin typeface="Arial"/>
                <a:cs typeface="Arial"/>
              </a:rPr>
              <a:t> </a:t>
            </a:r>
            <a:r>
              <a:rPr sz="3400" spc="-10" dirty="0">
                <a:latin typeface="Arial"/>
                <a:cs typeface="Arial"/>
              </a:rPr>
              <a:t>demand.</a:t>
            </a:r>
            <a:endParaRPr sz="3400">
              <a:latin typeface="Arial"/>
              <a:cs typeface="Arial"/>
            </a:endParaRPr>
          </a:p>
          <a:p>
            <a:pPr marL="12700" marR="1879600" indent="895350">
              <a:lnSpc>
                <a:spcPct val="129600"/>
              </a:lnSpc>
              <a:spcBef>
                <a:spcPts val="819"/>
              </a:spcBef>
            </a:pPr>
            <a:r>
              <a:rPr sz="3400" dirty="0">
                <a:latin typeface="Arial"/>
                <a:cs typeface="Arial"/>
              </a:rPr>
              <a:t>The</a:t>
            </a:r>
            <a:r>
              <a:rPr sz="3400" spc="-90" dirty="0">
                <a:latin typeface="Arial"/>
                <a:cs typeface="Arial"/>
              </a:rPr>
              <a:t> </a:t>
            </a:r>
            <a:r>
              <a:rPr sz="3400" spc="105" dirty="0">
                <a:latin typeface="Arial"/>
                <a:cs typeface="Arial"/>
              </a:rPr>
              <a:t>fall</a:t>
            </a:r>
            <a:r>
              <a:rPr sz="3400" spc="1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in</a:t>
            </a:r>
            <a:r>
              <a:rPr sz="3400" spc="-5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their</a:t>
            </a:r>
            <a:r>
              <a:rPr sz="3400" spc="-95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prices</a:t>
            </a:r>
            <a:r>
              <a:rPr sz="3400" spc="-40" dirty="0">
                <a:latin typeface="Arial"/>
                <a:cs typeface="Arial"/>
              </a:rPr>
              <a:t> </a:t>
            </a:r>
            <a:r>
              <a:rPr sz="3400" spc="90" dirty="0">
                <a:latin typeface="Arial"/>
                <a:cs typeface="Arial"/>
              </a:rPr>
              <a:t>will</a:t>
            </a:r>
            <a:r>
              <a:rPr sz="3400" spc="10" dirty="0">
                <a:latin typeface="Arial"/>
                <a:cs typeface="Arial"/>
              </a:rPr>
              <a:t> </a:t>
            </a:r>
            <a:r>
              <a:rPr sz="3400" spc="-10" dirty="0">
                <a:latin typeface="Arial"/>
                <a:cs typeface="Arial"/>
              </a:rPr>
              <a:t>encourage </a:t>
            </a:r>
            <a:r>
              <a:rPr sz="3400" dirty="0">
                <a:latin typeface="Arial"/>
                <a:cs typeface="Arial"/>
              </a:rPr>
              <a:t>consumer</a:t>
            </a:r>
            <a:r>
              <a:rPr sz="3400" spc="15" dirty="0">
                <a:latin typeface="Arial"/>
                <a:cs typeface="Arial"/>
              </a:rPr>
              <a:t> </a:t>
            </a:r>
            <a:r>
              <a:rPr sz="3400" spc="80" dirty="0">
                <a:latin typeface="Arial"/>
                <a:cs typeface="Arial"/>
              </a:rPr>
              <a:t>to</a:t>
            </a:r>
            <a:endParaRPr sz="3400">
              <a:latin typeface="Arial"/>
              <a:cs typeface="Arial"/>
            </a:endParaRPr>
          </a:p>
          <a:p>
            <a:pPr marL="1019810">
              <a:lnSpc>
                <a:spcPct val="100000"/>
              </a:lnSpc>
              <a:spcBef>
                <a:spcPts val="2030"/>
              </a:spcBef>
            </a:pPr>
            <a:r>
              <a:rPr sz="3400" dirty="0">
                <a:latin typeface="Arial"/>
                <a:cs typeface="Arial"/>
              </a:rPr>
              <a:t>uses</a:t>
            </a:r>
            <a:r>
              <a:rPr sz="3400" spc="-75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them</a:t>
            </a:r>
            <a:r>
              <a:rPr sz="3400" spc="-90" dirty="0">
                <a:latin typeface="Arial"/>
                <a:cs typeface="Arial"/>
              </a:rPr>
              <a:t> </a:t>
            </a:r>
            <a:r>
              <a:rPr sz="3400" spc="125" dirty="0">
                <a:latin typeface="Arial"/>
                <a:cs typeface="Arial"/>
              </a:rPr>
              <a:t>for</a:t>
            </a:r>
            <a:r>
              <a:rPr sz="3400" spc="-13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new</a:t>
            </a:r>
            <a:r>
              <a:rPr sz="3400" spc="-105" dirty="0">
                <a:latin typeface="Arial"/>
                <a:cs typeface="Arial"/>
              </a:rPr>
              <a:t> </a:t>
            </a:r>
            <a:r>
              <a:rPr sz="3400" spc="-10" dirty="0">
                <a:latin typeface="Arial"/>
                <a:cs typeface="Arial"/>
              </a:rPr>
              <a:t>purposes.</a:t>
            </a:r>
            <a:endParaRPr sz="3400">
              <a:latin typeface="Arial"/>
              <a:cs typeface="Arial"/>
            </a:endParaRPr>
          </a:p>
          <a:p>
            <a:pPr marL="796290" marR="262890" indent="-784225">
              <a:lnSpc>
                <a:spcPct val="149700"/>
              </a:lnSpc>
            </a:pPr>
            <a:r>
              <a:rPr sz="3400" dirty="0">
                <a:latin typeface="Arial"/>
                <a:cs typeface="Arial"/>
              </a:rPr>
              <a:t>(iv)</a:t>
            </a:r>
            <a:r>
              <a:rPr sz="3400" spc="5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Habits</a:t>
            </a:r>
            <a:r>
              <a:rPr sz="3400" spc="25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and</a:t>
            </a:r>
            <a:r>
              <a:rPr sz="3400" spc="-4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Addiction:</a:t>
            </a:r>
            <a:r>
              <a:rPr sz="3400" spc="85" dirty="0">
                <a:latin typeface="Arial"/>
                <a:cs typeface="Arial"/>
              </a:rPr>
              <a:t> </a:t>
            </a:r>
            <a:r>
              <a:rPr sz="3400" spc="-50" dirty="0">
                <a:latin typeface="Arial"/>
                <a:cs typeface="Arial"/>
              </a:rPr>
              <a:t>Demand</a:t>
            </a:r>
            <a:r>
              <a:rPr sz="3400" spc="-35" dirty="0">
                <a:latin typeface="Arial"/>
                <a:cs typeface="Arial"/>
              </a:rPr>
              <a:t> </a:t>
            </a:r>
            <a:r>
              <a:rPr sz="3400" spc="125" dirty="0">
                <a:latin typeface="Arial"/>
                <a:cs typeface="Arial"/>
              </a:rPr>
              <a:t>for</a:t>
            </a:r>
            <a:r>
              <a:rPr sz="3400" spc="-35" dirty="0">
                <a:latin typeface="Arial"/>
                <a:cs typeface="Arial"/>
              </a:rPr>
              <a:t> </a:t>
            </a:r>
            <a:r>
              <a:rPr sz="3400" spc="65" dirty="0">
                <a:latin typeface="Arial"/>
                <a:cs typeface="Arial"/>
              </a:rPr>
              <a:t>liquor</a:t>
            </a:r>
            <a:r>
              <a:rPr sz="3400" spc="-35" dirty="0">
                <a:latin typeface="Arial"/>
                <a:cs typeface="Arial"/>
              </a:rPr>
              <a:t> </a:t>
            </a:r>
            <a:r>
              <a:rPr sz="3400" spc="-25" dirty="0">
                <a:latin typeface="Arial"/>
                <a:cs typeface="Arial"/>
              </a:rPr>
              <a:t>and </a:t>
            </a:r>
            <a:r>
              <a:rPr sz="3400" dirty="0">
                <a:latin typeface="Arial"/>
                <a:cs typeface="Arial"/>
              </a:rPr>
              <a:t>cigarette</a:t>
            </a:r>
            <a:r>
              <a:rPr sz="3400" spc="-60" dirty="0">
                <a:latin typeface="Arial"/>
                <a:cs typeface="Arial"/>
              </a:rPr>
              <a:t> </a:t>
            </a:r>
            <a:r>
              <a:rPr sz="3400" spc="80" dirty="0">
                <a:latin typeface="Arial"/>
                <a:cs typeface="Arial"/>
              </a:rPr>
              <a:t>is</a:t>
            </a:r>
            <a:r>
              <a:rPr sz="3400" spc="-10" dirty="0">
                <a:latin typeface="Arial"/>
                <a:cs typeface="Arial"/>
              </a:rPr>
              <a:t> </a:t>
            </a:r>
            <a:r>
              <a:rPr sz="3400" spc="45" dirty="0">
                <a:latin typeface="Arial"/>
                <a:cs typeface="Arial"/>
              </a:rPr>
              <a:t>inelastic</a:t>
            </a:r>
            <a:r>
              <a:rPr sz="3400" spc="-35" dirty="0">
                <a:latin typeface="Arial"/>
                <a:cs typeface="Arial"/>
              </a:rPr>
              <a:t> </a:t>
            </a:r>
            <a:r>
              <a:rPr sz="3400" spc="-20" dirty="0">
                <a:latin typeface="Arial"/>
                <a:cs typeface="Arial"/>
              </a:rPr>
              <a:t>because</a:t>
            </a:r>
            <a:r>
              <a:rPr sz="3400" spc="-55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the</a:t>
            </a:r>
            <a:r>
              <a:rPr sz="3400" spc="-6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consumer</a:t>
            </a:r>
            <a:r>
              <a:rPr sz="3400" spc="-65" dirty="0">
                <a:latin typeface="Arial"/>
                <a:cs typeface="Arial"/>
              </a:rPr>
              <a:t> </a:t>
            </a:r>
            <a:r>
              <a:rPr sz="3400" spc="55" dirty="0">
                <a:latin typeface="Arial"/>
                <a:cs typeface="Arial"/>
              </a:rPr>
              <a:t>is </a:t>
            </a:r>
            <a:r>
              <a:rPr sz="3400" dirty="0">
                <a:latin typeface="Arial"/>
                <a:cs typeface="Arial"/>
              </a:rPr>
              <a:t>addicted</a:t>
            </a:r>
            <a:r>
              <a:rPr sz="3400" spc="-70" dirty="0">
                <a:latin typeface="Arial"/>
                <a:cs typeface="Arial"/>
              </a:rPr>
              <a:t> </a:t>
            </a:r>
            <a:r>
              <a:rPr sz="3400" spc="105" dirty="0">
                <a:latin typeface="Arial"/>
                <a:cs typeface="Arial"/>
              </a:rPr>
              <a:t>to</a:t>
            </a:r>
            <a:r>
              <a:rPr sz="3400" spc="30" dirty="0">
                <a:latin typeface="Arial"/>
                <a:cs typeface="Arial"/>
              </a:rPr>
              <a:t> </a:t>
            </a:r>
            <a:r>
              <a:rPr sz="3400" spc="-10" dirty="0">
                <a:latin typeface="Arial"/>
                <a:cs typeface="Arial"/>
              </a:rPr>
              <a:t>them.</a:t>
            </a:r>
            <a:endParaRPr sz="3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2763" y="-6996"/>
            <a:ext cx="10088880" cy="7570470"/>
            <a:chOff x="-2763" y="-6996"/>
            <a:chExt cx="10088880" cy="757047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232" y="0"/>
              <a:ext cx="10074858" cy="7556144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232" y="0"/>
              <a:ext cx="10074910" cy="7556500"/>
            </a:xfrm>
            <a:custGeom>
              <a:avLst/>
              <a:gdLst/>
              <a:ahLst/>
              <a:cxnLst/>
              <a:rect l="l" t="t" r="r" b="b"/>
              <a:pathLst>
                <a:path w="10074910" h="7556500">
                  <a:moveTo>
                    <a:pt x="0" y="0"/>
                  </a:moveTo>
                  <a:lnTo>
                    <a:pt x="10074858" y="0"/>
                  </a:lnTo>
                  <a:lnTo>
                    <a:pt x="10074858" y="7556144"/>
                  </a:lnTo>
                  <a:lnTo>
                    <a:pt x="0" y="7556144"/>
                  </a:lnTo>
                  <a:lnTo>
                    <a:pt x="0" y="0"/>
                  </a:lnTo>
                  <a:close/>
                </a:path>
              </a:pathLst>
            </a:custGeom>
            <a:ln w="13992">
              <a:solidFill>
                <a:srgbClr val="BE4A4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92285" y="-141461"/>
            <a:ext cx="9042400" cy="7308850"/>
          </a:xfrm>
          <a:prstGeom prst="rect">
            <a:avLst/>
          </a:prstGeom>
        </p:spPr>
        <p:txBody>
          <a:bodyPr vert="horz" wrap="square" lIns="0" tIns="284480" rIns="0" bIns="0" rtlCol="0">
            <a:spAutoFit/>
          </a:bodyPr>
          <a:lstStyle/>
          <a:p>
            <a:pPr marL="502284">
              <a:lnSpc>
                <a:spcPct val="100000"/>
              </a:lnSpc>
              <a:spcBef>
                <a:spcPts val="2240"/>
              </a:spcBef>
            </a:pPr>
            <a:r>
              <a:rPr sz="3050" dirty="0">
                <a:latin typeface="Arial"/>
                <a:cs typeface="Arial"/>
              </a:rPr>
              <a:t>(v)</a:t>
            </a:r>
            <a:r>
              <a:rPr sz="3050" spc="145" dirty="0">
                <a:latin typeface="Arial"/>
                <a:cs typeface="Arial"/>
              </a:rPr>
              <a:t> </a:t>
            </a:r>
            <a:r>
              <a:rPr sz="3050" dirty="0">
                <a:latin typeface="Arial"/>
                <a:cs typeface="Arial"/>
              </a:rPr>
              <a:t>Income</a:t>
            </a:r>
            <a:r>
              <a:rPr sz="3050" spc="140" dirty="0">
                <a:latin typeface="Arial"/>
                <a:cs typeface="Arial"/>
              </a:rPr>
              <a:t> </a:t>
            </a:r>
            <a:r>
              <a:rPr sz="3050" spc="-10" dirty="0">
                <a:latin typeface="Arial"/>
                <a:cs typeface="Arial"/>
              </a:rPr>
              <a:t>Level:</a:t>
            </a:r>
            <a:endParaRPr sz="3050">
              <a:latin typeface="Arial"/>
              <a:cs typeface="Arial"/>
            </a:endParaRPr>
          </a:p>
          <a:p>
            <a:pPr marL="600075">
              <a:lnSpc>
                <a:spcPct val="100000"/>
              </a:lnSpc>
              <a:spcBef>
                <a:spcPts val="2150"/>
              </a:spcBef>
            </a:pPr>
            <a:r>
              <a:rPr sz="3050" spc="-20" dirty="0">
                <a:latin typeface="Arial"/>
                <a:cs typeface="Arial"/>
              </a:rPr>
              <a:t>Rich</a:t>
            </a:r>
            <a:r>
              <a:rPr sz="3050" spc="-60" dirty="0">
                <a:latin typeface="Arial"/>
                <a:cs typeface="Arial"/>
              </a:rPr>
              <a:t> </a:t>
            </a:r>
            <a:r>
              <a:rPr sz="3050" dirty="0">
                <a:latin typeface="Arial"/>
                <a:cs typeface="Arial"/>
              </a:rPr>
              <a:t>people</a:t>
            </a:r>
            <a:r>
              <a:rPr sz="3050" spc="15" dirty="0">
                <a:latin typeface="Arial"/>
                <a:cs typeface="Arial"/>
              </a:rPr>
              <a:t> </a:t>
            </a:r>
            <a:r>
              <a:rPr sz="3050" spc="50" dirty="0">
                <a:latin typeface="Arial"/>
                <a:cs typeface="Arial"/>
              </a:rPr>
              <a:t>do</a:t>
            </a:r>
            <a:r>
              <a:rPr sz="3050" dirty="0">
                <a:latin typeface="Arial"/>
                <a:cs typeface="Arial"/>
              </a:rPr>
              <a:t> </a:t>
            </a:r>
            <a:r>
              <a:rPr sz="3050" spc="50" dirty="0">
                <a:latin typeface="Arial"/>
                <a:cs typeface="Arial"/>
              </a:rPr>
              <a:t>not</a:t>
            </a:r>
            <a:r>
              <a:rPr sz="3050" spc="-20" dirty="0">
                <a:latin typeface="Arial"/>
                <a:cs typeface="Arial"/>
              </a:rPr>
              <a:t> </a:t>
            </a:r>
            <a:r>
              <a:rPr sz="3050" dirty="0">
                <a:latin typeface="Arial"/>
                <a:cs typeface="Arial"/>
              </a:rPr>
              <a:t>bother</a:t>
            </a:r>
            <a:r>
              <a:rPr sz="3050" spc="-60" dirty="0">
                <a:latin typeface="Arial"/>
                <a:cs typeface="Arial"/>
              </a:rPr>
              <a:t> </a:t>
            </a:r>
            <a:r>
              <a:rPr sz="3050" spc="65" dirty="0">
                <a:latin typeface="Arial"/>
                <a:cs typeface="Arial"/>
              </a:rPr>
              <a:t>much</a:t>
            </a:r>
            <a:r>
              <a:rPr sz="3050" spc="-60" dirty="0">
                <a:latin typeface="Arial"/>
                <a:cs typeface="Arial"/>
              </a:rPr>
              <a:t> </a:t>
            </a:r>
            <a:r>
              <a:rPr sz="3050" dirty="0">
                <a:latin typeface="Arial"/>
                <a:cs typeface="Arial"/>
              </a:rPr>
              <a:t>about</a:t>
            </a:r>
            <a:r>
              <a:rPr sz="3050" spc="-20" dirty="0">
                <a:latin typeface="Arial"/>
                <a:cs typeface="Arial"/>
              </a:rPr>
              <a:t> </a:t>
            </a:r>
            <a:r>
              <a:rPr sz="3050" dirty="0">
                <a:latin typeface="Arial"/>
                <a:cs typeface="Arial"/>
              </a:rPr>
              <a:t>price</a:t>
            </a:r>
            <a:r>
              <a:rPr sz="3050" spc="15" dirty="0">
                <a:latin typeface="Arial"/>
                <a:cs typeface="Arial"/>
              </a:rPr>
              <a:t> </a:t>
            </a:r>
            <a:r>
              <a:rPr sz="3050" spc="-10" dirty="0">
                <a:latin typeface="Arial"/>
                <a:cs typeface="Arial"/>
              </a:rPr>
              <a:t>rise.</a:t>
            </a:r>
            <a:endParaRPr sz="3050">
              <a:latin typeface="Arial"/>
              <a:cs typeface="Arial"/>
            </a:endParaRPr>
          </a:p>
          <a:p>
            <a:pPr marL="796290" marR="502284" indent="-196215">
              <a:lnSpc>
                <a:spcPct val="158700"/>
              </a:lnSpc>
            </a:pPr>
            <a:r>
              <a:rPr sz="3050" spc="-35" dirty="0">
                <a:latin typeface="Arial"/>
                <a:cs typeface="Arial"/>
              </a:rPr>
              <a:t>They</a:t>
            </a:r>
            <a:r>
              <a:rPr sz="3050" spc="-125" dirty="0">
                <a:latin typeface="Arial"/>
                <a:cs typeface="Arial"/>
              </a:rPr>
              <a:t> </a:t>
            </a:r>
            <a:r>
              <a:rPr sz="3050" spc="50" dirty="0">
                <a:latin typeface="Arial"/>
                <a:cs typeface="Arial"/>
              </a:rPr>
              <a:t>do</a:t>
            </a:r>
            <a:r>
              <a:rPr sz="3050" spc="-95" dirty="0">
                <a:latin typeface="Arial"/>
                <a:cs typeface="Arial"/>
              </a:rPr>
              <a:t> </a:t>
            </a:r>
            <a:r>
              <a:rPr sz="3050" spc="50" dirty="0">
                <a:latin typeface="Arial"/>
                <a:cs typeface="Arial"/>
              </a:rPr>
              <a:t>not</a:t>
            </a:r>
            <a:r>
              <a:rPr sz="3050" spc="-114" dirty="0">
                <a:latin typeface="Arial"/>
                <a:cs typeface="Arial"/>
              </a:rPr>
              <a:t> </a:t>
            </a:r>
            <a:r>
              <a:rPr sz="3050" dirty="0">
                <a:latin typeface="Arial"/>
                <a:cs typeface="Arial"/>
              </a:rPr>
              <a:t>reduce</a:t>
            </a:r>
            <a:r>
              <a:rPr sz="3050" spc="-80" dirty="0">
                <a:latin typeface="Arial"/>
                <a:cs typeface="Arial"/>
              </a:rPr>
              <a:t> </a:t>
            </a:r>
            <a:r>
              <a:rPr sz="3050" spc="55" dirty="0">
                <a:latin typeface="Arial"/>
                <a:cs typeface="Arial"/>
              </a:rPr>
              <a:t>consumption</a:t>
            </a:r>
            <a:r>
              <a:rPr sz="3050" spc="-145" dirty="0">
                <a:latin typeface="Arial"/>
                <a:cs typeface="Arial"/>
              </a:rPr>
              <a:t> </a:t>
            </a:r>
            <a:r>
              <a:rPr sz="3050" spc="-10" dirty="0">
                <a:latin typeface="Arial"/>
                <a:cs typeface="Arial"/>
              </a:rPr>
              <a:t>even</a:t>
            </a:r>
            <a:r>
              <a:rPr sz="3050" spc="-150" dirty="0">
                <a:latin typeface="Arial"/>
                <a:cs typeface="Arial"/>
              </a:rPr>
              <a:t> </a:t>
            </a:r>
            <a:r>
              <a:rPr sz="3050" spc="150" dirty="0">
                <a:latin typeface="Arial"/>
                <a:cs typeface="Arial"/>
              </a:rPr>
              <a:t>if</a:t>
            </a:r>
            <a:r>
              <a:rPr sz="3050" spc="-70" dirty="0">
                <a:latin typeface="Arial"/>
                <a:cs typeface="Arial"/>
              </a:rPr>
              <a:t> </a:t>
            </a:r>
            <a:r>
              <a:rPr sz="3050" spc="-10" dirty="0">
                <a:latin typeface="Arial"/>
                <a:cs typeface="Arial"/>
              </a:rPr>
              <a:t>price rises.</a:t>
            </a:r>
            <a:endParaRPr sz="3050">
              <a:latin typeface="Arial"/>
              <a:cs typeface="Arial"/>
            </a:endParaRPr>
          </a:p>
          <a:p>
            <a:pPr marL="502284">
              <a:lnSpc>
                <a:spcPct val="100000"/>
              </a:lnSpc>
              <a:spcBef>
                <a:spcPts val="2150"/>
              </a:spcBef>
            </a:pPr>
            <a:r>
              <a:rPr sz="3050" dirty="0">
                <a:latin typeface="Arial"/>
                <a:cs typeface="Arial"/>
              </a:rPr>
              <a:t>(vI)</a:t>
            </a:r>
            <a:r>
              <a:rPr sz="3050" spc="105" dirty="0">
                <a:latin typeface="Arial"/>
                <a:cs typeface="Arial"/>
              </a:rPr>
              <a:t> </a:t>
            </a:r>
            <a:r>
              <a:rPr sz="3050" dirty="0">
                <a:latin typeface="Arial"/>
                <a:cs typeface="Arial"/>
              </a:rPr>
              <a:t>Availability</a:t>
            </a:r>
            <a:r>
              <a:rPr sz="3050" spc="35" dirty="0">
                <a:latin typeface="Arial"/>
                <a:cs typeface="Arial"/>
              </a:rPr>
              <a:t> </a:t>
            </a:r>
            <a:r>
              <a:rPr sz="3050" spc="135" dirty="0">
                <a:latin typeface="Arial"/>
                <a:cs typeface="Arial"/>
              </a:rPr>
              <a:t>of</a:t>
            </a:r>
            <a:r>
              <a:rPr sz="3050" spc="100" dirty="0">
                <a:latin typeface="Arial"/>
                <a:cs typeface="Arial"/>
              </a:rPr>
              <a:t> </a:t>
            </a:r>
            <a:r>
              <a:rPr sz="3050" dirty="0">
                <a:latin typeface="Arial"/>
                <a:cs typeface="Arial"/>
              </a:rPr>
              <a:t>close</a:t>
            </a:r>
            <a:r>
              <a:rPr sz="3050" spc="95" dirty="0">
                <a:latin typeface="Arial"/>
                <a:cs typeface="Arial"/>
              </a:rPr>
              <a:t> </a:t>
            </a:r>
            <a:r>
              <a:rPr sz="3050" spc="-10" dirty="0">
                <a:latin typeface="Arial"/>
                <a:cs typeface="Arial"/>
              </a:rPr>
              <a:t>substitutes:</a:t>
            </a:r>
            <a:endParaRPr sz="3050">
              <a:latin typeface="Arial"/>
              <a:cs typeface="Arial"/>
            </a:endParaRPr>
          </a:p>
          <a:p>
            <a:pPr marL="894080" marR="628015">
              <a:lnSpc>
                <a:spcPct val="158700"/>
              </a:lnSpc>
            </a:pPr>
            <a:r>
              <a:rPr sz="3050" dirty="0">
                <a:latin typeface="Arial"/>
                <a:cs typeface="Arial"/>
              </a:rPr>
              <a:t>The</a:t>
            </a:r>
            <a:r>
              <a:rPr sz="3050" spc="45" dirty="0">
                <a:latin typeface="Arial"/>
                <a:cs typeface="Arial"/>
              </a:rPr>
              <a:t> </a:t>
            </a:r>
            <a:r>
              <a:rPr sz="3050" spc="55" dirty="0">
                <a:latin typeface="Arial"/>
                <a:cs typeface="Arial"/>
              </a:rPr>
              <a:t>goods</a:t>
            </a:r>
            <a:r>
              <a:rPr sz="3050" spc="-25" dirty="0">
                <a:latin typeface="Arial"/>
                <a:cs typeface="Arial"/>
              </a:rPr>
              <a:t> </a:t>
            </a:r>
            <a:r>
              <a:rPr sz="3050" dirty="0">
                <a:latin typeface="Arial"/>
                <a:cs typeface="Arial"/>
              </a:rPr>
              <a:t>that</a:t>
            </a:r>
            <a:r>
              <a:rPr sz="3050" spc="10" dirty="0">
                <a:latin typeface="Arial"/>
                <a:cs typeface="Arial"/>
              </a:rPr>
              <a:t> </a:t>
            </a:r>
            <a:r>
              <a:rPr sz="3050" spc="-20" dirty="0">
                <a:latin typeface="Arial"/>
                <a:cs typeface="Arial"/>
              </a:rPr>
              <a:t>have</a:t>
            </a:r>
            <a:r>
              <a:rPr sz="3050" spc="45" dirty="0">
                <a:latin typeface="Arial"/>
                <a:cs typeface="Arial"/>
              </a:rPr>
              <a:t> </a:t>
            </a:r>
            <a:r>
              <a:rPr sz="3050" dirty="0">
                <a:latin typeface="Arial"/>
                <a:cs typeface="Arial"/>
              </a:rPr>
              <a:t>close</a:t>
            </a:r>
            <a:r>
              <a:rPr sz="3050" spc="50" dirty="0">
                <a:latin typeface="Arial"/>
                <a:cs typeface="Arial"/>
              </a:rPr>
              <a:t> </a:t>
            </a:r>
            <a:r>
              <a:rPr sz="3050" dirty="0">
                <a:latin typeface="Arial"/>
                <a:cs typeface="Arial"/>
              </a:rPr>
              <a:t>substitutes</a:t>
            </a:r>
            <a:r>
              <a:rPr sz="3050" spc="-30" dirty="0">
                <a:latin typeface="Arial"/>
                <a:cs typeface="Arial"/>
              </a:rPr>
              <a:t> </a:t>
            </a:r>
            <a:r>
              <a:rPr sz="3050" spc="-20" dirty="0">
                <a:latin typeface="Arial"/>
                <a:cs typeface="Arial"/>
              </a:rPr>
              <a:t>have </a:t>
            </a:r>
            <a:r>
              <a:rPr sz="3050" dirty="0">
                <a:latin typeface="Arial"/>
                <a:cs typeface="Arial"/>
              </a:rPr>
              <a:t>elastic</a:t>
            </a:r>
            <a:r>
              <a:rPr sz="3050" spc="229" dirty="0">
                <a:latin typeface="Arial"/>
                <a:cs typeface="Arial"/>
              </a:rPr>
              <a:t> </a:t>
            </a:r>
            <a:r>
              <a:rPr sz="3050" spc="-10" dirty="0">
                <a:latin typeface="Arial"/>
                <a:cs typeface="Arial"/>
              </a:rPr>
              <a:t>demand.</a:t>
            </a:r>
            <a:endParaRPr sz="3050">
              <a:latin typeface="Arial"/>
              <a:cs typeface="Arial"/>
            </a:endParaRPr>
          </a:p>
          <a:p>
            <a:pPr marL="12700" marR="459740" indent="881380">
              <a:lnSpc>
                <a:spcPct val="138500"/>
              </a:lnSpc>
              <a:spcBef>
                <a:spcPts val="740"/>
              </a:spcBef>
            </a:pPr>
            <a:r>
              <a:rPr sz="3050" dirty="0">
                <a:latin typeface="Arial"/>
                <a:cs typeface="Arial"/>
              </a:rPr>
              <a:t>The </a:t>
            </a:r>
            <a:r>
              <a:rPr sz="3050" spc="55" dirty="0">
                <a:latin typeface="Arial"/>
                <a:cs typeface="Arial"/>
              </a:rPr>
              <a:t>goods</a:t>
            </a:r>
            <a:r>
              <a:rPr sz="3050" spc="-65" dirty="0">
                <a:latin typeface="Arial"/>
                <a:cs typeface="Arial"/>
              </a:rPr>
              <a:t> </a:t>
            </a:r>
            <a:r>
              <a:rPr sz="3050" dirty="0">
                <a:latin typeface="Arial"/>
                <a:cs typeface="Arial"/>
              </a:rPr>
              <a:t>that</a:t>
            </a:r>
            <a:r>
              <a:rPr sz="3050" spc="-30" dirty="0">
                <a:latin typeface="Arial"/>
                <a:cs typeface="Arial"/>
              </a:rPr>
              <a:t> </a:t>
            </a:r>
            <a:r>
              <a:rPr sz="3050" spc="50" dirty="0">
                <a:latin typeface="Arial"/>
                <a:cs typeface="Arial"/>
              </a:rPr>
              <a:t>do</a:t>
            </a:r>
            <a:r>
              <a:rPr sz="3050" spc="-10" dirty="0">
                <a:latin typeface="Arial"/>
                <a:cs typeface="Arial"/>
              </a:rPr>
              <a:t> </a:t>
            </a:r>
            <a:r>
              <a:rPr sz="3050" spc="50" dirty="0">
                <a:latin typeface="Arial"/>
                <a:cs typeface="Arial"/>
              </a:rPr>
              <a:t>not</a:t>
            </a:r>
            <a:r>
              <a:rPr sz="3050" spc="-35" dirty="0">
                <a:latin typeface="Arial"/>
                <a:cs typeface="Arial"/>
              </a:rPr>
              <a:t> </a:t>
            </a:r>
            <a:r>
              <a:rPr sz="3050" spc="-20" dirty="0">
                <a:latin typeface="Arial"/>
                <a:cs typeface="Arial"/>
              </a:rPr>
              <a:t>have</a:t>
            </a:r>
            <a:r>
              <a:rPr sz="3050" spc="5" dirty="0">
                <a:latin typeface="Arial"/>
                <a:cs typeface="Arial"/>
              </a:rPr>
              <a:t> </a:t>
            </a:r>
            <a:r>
              <a:rPr sz="3050" dirty="0">
                <a:latin typeface="Arial"/>
                <a:cs typeface="Arial"/>
              </a:rPr>
              <a:t>substitutes</a:t>
            </a:r>
            <a:r>
              <a:rPr sz="3050" spc="-65" dirty="0">
                <a:latin typeface="Arial"/>
                <a:cs typeface="Arial"/>
              </a:rPr>
              <a:t> </a:t>
            </a:r>
            <a:r>
              <a:rPr sz="3050" spc="-20" dirty="0">
                <a:latin typeface="Arial"/>
                <a:cs typeface="Arial"/>
              </a:rPr>
              <a:t>have </a:t>
            </a:r>
            <a:r>
              <a:rPr sz="3050" spc="-10" dirty="0">
                <a:latin typeface="Arial"/>
                <a:cs typeface="Arial"/>
              </a:rPr>
              <a:t>inelastic</a:t>
            </a:r>
            <a:endParaRPr sz="3050">
              <a:latin typeface="Arial"/>
              <a:cs typeface="Arial"/>
            </a:endParaRPr>
          </a:p>
          <a:p>
            <a:pPr marL="991869">
              <a:lnSpc>
                <a:spcPct val="100000"/>
              </a:lnSpc>
              <a:spcBef>
                <a:spcPts val="2150"/>
              </a:spcBef>
            </a:pPr>
            <a:r>
              <a:rPr sz="3050" spc="-10" dirty="0">
                <a:latin typeface="Arial"/>
                <a:cs typeface="Arial"/>
              </a:rPr>
              <a:t>demand.</a:t>
            </a:r>
            <a:endParaRPr sz="3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32" y="0"/>
            <a:ext cx="10075334" cy="755650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92285" y="-805"/>
            <a:ext cx="176530" cy="5632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500" spc="-40" dirty="0">
                <a:latin typeface="Arial"/>
                <a:cs typeface="Arial"/>
              </a:rPr>
              <a:t>•</a:t>
            </a:r>
            <a:endParaRPr sz="3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32" y="0"/>
            <a:ext cx="10075334" cy="7556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285" y="-92207"/>
            <a:ext cx="9896475" cy="2367915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525780" algn="ctr">
              <a:lnSpc>
                <a:spcPct val="100000"/>
              </a:lnSpc>
              <a:spcBef>
                <a:spcPts val="925"/>
              </a:spcBef>
            </a:pPr>
            <a:r>
              <a:rPr sz="3500" spc="-220" dirty="0">
                <a:latin typeface="Arial"/>
                <a:cs typeface="Arial"/>
              </a:rPr>
              <a:t>PRICE</a:t>
            </a:r>
            <a:r>
              <a:rPr sz="3500" spc="-75" dirty="0">
                <a:latin typeface="Arial"/>
                <a:cs typeface="Arial"/>
              </a:rPr>
              <a:t> </a:t>
            </a:r>
            <a:r>
              <a:rPr sz="3500" spc="-140" dirty="0">
                <a:latin typeface="Arial"/>
                <a:cs typeface="Arial"/>
              </a:rPr>
              <a:t>ELASTICITY</a:t>
            </a:r>
            <a:r>
              <a:rPr sz="3500" spc="-75" dirty="0">
                <a:latin typeface="Arial"/>
                <a:cs typeface="Arial"/>
              </a:rPr>
              <a:t> </a:t>
            </a:r>
            <a:r>
              <a:rPr sz="3500" spc="-254" dirty="0">
                <a:latin typeface="Arial"/>
                <a:cs typeface="Arial"/>
              </a:rPr>
              <a:t>OF</a:t>
            </a:r>
            <a:r>
              <a:rPr sz="3500" spc="-15" dirty="0">
                <a:latin typeface="Arial"/>
                <a:cs typeface="Arial"/>
              </a:rPr>
              <a:t> </a:t>
            </a:r>
            <a:r>
              <a:rPr sz="3500" spc="-10" dirty="0">
                <a:latin typeface="Arial"/>
                <a:cs typeface="Arial"/>
              </a:rPr>
              <a:t>DEMAND</a:t>
            </a:r>
            <a:endParaRPr sz="3500">
              <a:latin typeface="Arial"/>
              <a:cs typeface="Arial"/>
            </a:endParaRPr>
          </a:p>
          <a:p>
            <a:pPr marL="389890" marR="5080" indent="-377825">
              <a:lnSpc>
                <a:spcPts val="4190"/>
              </a:lnSpc>
              <a:spcBef>
                <a:spcPts val="944"/>
              </a:spcBef>
              <a:buChar char="•"/>
              <a:tabLst>
                <a:tab pos="389890" algn="l"/>
              </a:tabLst>
            </a:pPr>
            <a:r>
              <a:rPr sz="3500" dirty="0">
                <a:latin typeface="Arial"/>
                <a:cs typeface="Arial"/>
              </a:rPr>
              <a:t>Price</a:t>
            </a:r>
            <a:r>
              <a:rPr sz="3500" spc="-75" dirty="0">
                <a:latin typeface="Arial"/>
                <a:cs typeface="Arial"/>
              </a:rPr>
              <a:t> </a:t>
            </a:r>
            <a:r>
              <a:rPr sz="3500" spc="50" dirty="0">
                <a:latin typeface="Arial"/>
                <a:cs typeface="Arial"/>
              </a:rPr>
              <a:t>elasticity</a:t>
            </a:r>
            <a:r>
              <a:rPr sz="3500" spc="-95" dirty="0">
                <a:latin typeface="Arial"/>
                <a:cs typeface="Arial"/>
              </a:rPr>
              <a:t> </a:t>
            </a:r>
            <a:r>
              <a:rPr sz="3500" spc="135" dirty="0">
                <a:latin typeface="Arial"/>
                <a:cs typeface="Arial"/>
              </a:rPr>
              <a:t>of</a:t>
            </a:r>
            <a:r>
              <a:rPr sz="3500" spc="-85" dirty="0">
                <a:latin typeface="Arial"/>
                <a:cs typeface="Arial"/>
              </a:rPr>
              <a:t> </a:t>
            </a:r>
            <a:r>
              <a:rPr sz="3500" dirty="0">
                <a:latin typeface="Arial"/>
                <a:cs typeface="Arial"/>
              </a:rPr>
              <a:t>demand</a:t>
            </a:r>
            <a:r>
              <a:rPr sz="3500" spc="-85" dirty="0">
                <a:latin typeface="Arial"/>
                <a:cs typeface="Arial"/>
              </a:rPr>
              <a:t> </a:t>
            </a:r>
            <a:r>
              <a:rPr sz="3500" dirty="0">
                <a:latin typeface="Arial"/>
                <a:cs typeface="Arial"/>
              </a:rPr>
              <a:t>refers</a:t>
            </a:r>
            <a:r>
              <a:rPr sz="3500" spc="-20" dirty="0">
                <a:latin typeface="Arial"/>
                <a:cs typeface="Arial"/>
              </a:rPr>
              <a:t> </a:t>
            </a:r>
            <a:r>
              <a:rPr sz="3500" spc="90" dirty="0">
                <a:latin typeface="Arial"/>
                <a:cs typeface="Arial"/>
              </a:rPr>
              <a:t>to</a:t>
            </a:r>
            <a:r>
              <a:rPr sz="3500" spc="-105" dirty="0">
                <a:latin typeface="Arial"/>
                <a:cs typeface="Arial"/>
              </a:rPr>
              <a:t> </a:t>
            </a:r>
            <a:r>
              <a:rPr sz="3500" spc="-10" dirty="0">
                <a:latin typeface="Arial"/>
                <a:cs typeface="Arial"/>
              </a:rPr>
              <a:t>degree</a:t>
            </a:r>
            <a:r>
              <a:rPr sz="3500" spc="-75" dirty="0">
                <a:latin typeface="Arial"/>
                <a:cs typeface="Arial"/>
              </a:rPr>
              <a:t> </a:t>
            </a:r>
            <a:r>
              <a:rPr sz="3500" spc="110" dirty="0">
                <a:latin typeface="Arial"/>
                <a:cs typeface="Arial"/>
              </a:rPr>
              <a:t>of </a:t>
            </a:r>
            <a:r>
              <a:rPr sz="3500" dirty="0">
                <a:latin typeface="Arial"/>
                <a:cs typeface="Arial"/>
              </a:rPr>
              <a:t>responsiveness</a:t>
            </a:r>
            <a:r>
              <a:rPr sz="3500" spc="15" dirty="0">
                <a:latin typeface="Arial"/>
                <a:cs typeface="Arial"/>
              </a:rPr>
              <a:t> </a:t>
            </a:r>
            <a:r>
              <a:rPr sz="3500" spc="135" dirty="0">
                <a:latin typeface="Arial"/>
                <a:cs typeface="Arial"/>
              </a:rPr>
              <a:t>of</a:t>
            </a:r>
            <a:r>
              <a:rPr sz="3500" spc="-55" dirty="0">
                <a:latin typeface="Arial"/>
                <a:cs typeface="Arial"/>
              </a:rPr>
              <a:t> </a:t>
            </a:r>
            <a:r>
              <a:rPr sz="3500" dirty="0">
                <a:latin typeface="Arial"/>
                <a:cs typeface="Arial"/>
              </a:rPr>
              <a:t>demand</a:t>
            </a:r>
            <a:r>
              <a:rPr sz="3500" spc="-50" dirty="0">
                <a:latin typeface="Arial"/>
                <a:cs typeface="Arial"/>
              </a:rPr>
              <a:t> </a:t>
            </a:r>
            <a:r>
              <a:rPr sz="3500" spc="135" dirty="0">
                <a:latin typeface="Arial"/>
                <a:cs typeface="Arial"/>
              </a:rPr>
              <a:t>of</a:t>
            </a:r>
            <a:r>
              <a:rPr sz="3500" spc="-55" dirty="0">
                <a:latin typeface="Arial"/>
                <a:cs typeface="Arial"/>
              </a:rPr>
              <a:t> </a:t>
            </a:r>
            <a:r>
              <a:rPr sz="3500" dirty="0">
                <a:latin typeface="Arial"/>
                <a:cs typeface="Arial"/>
              </a:rPr>
              <a:t>a</a:t>
            </a:r>
            <a:r>
              <a:rPr sz="3500" spc="-90" dirty="0">
                <a:latin typeface="Arial"/>
                <a:cs typeface="Arial"/>
              </a:rPr>
              <a:t> </a:t>
            </a:r>
            <a:r>
              <a:rPr sz="3500" spc="65" dirty="0">
                <a:latin typeface="Arial"/>
                <a:cs typeface="Arial"/>
              </a:rPr>
              <a:t>commodity</a:t>
            </a:r>
            <a:r>
              <a:rPr sz="3500" spc="-55" dirty="0">
                <a:latin typeface="Arial"/>
                <a:cs typeface="Arial"/>
              </a:rPr>
              <a:t> </a:t>
            </a:r>
            <a:r>
              <a:rPr sz="3500" spc="90" dirty="0">
                <a:latin typeface="Arial"/>
                <a:cs typeface="Arial"/>
              </a:rPr>
              <a:t>to</a:t>
            </a:r>
            <a:r>
              <a:rPr sz="3500" spc="-70" dirty="0">
                <a:latin typeface="Arial"/>
                <a:cs typeface="Arial"/>
              </a:rPr>
              <a:t> </a:t>
            </a:r>
            <a:r>
              <a:rPr sz="3500" spc="-50" dirty="0">
                <a:latin typeface="Arial"/>
                <a:cs typeface="Arial"/>
              </a:rPr>
              <a:t>a </a:t>
            </a:r>
            <a:r>
              <a:rPr sz="3500" dirty="0">
                <a:latin typeface="Arial"/>
                <a:cs typeface="Arial"/>
              </a:rPr>
              <a:t>change</a:t>
            </a:r>
            <a:r>
              <a:rPr sz="3500" spc="-65" dirty="0">
                <a:latin typeface="Arial"/>
                <a:cs typeface="Arial"/>
              </a:rPr>
              <a:t> </a:t>
            </a:r>
            <a:r>
              <a:rPr sz="3500" dirty="0">
                <a:latin typeface="Arial"/>
                <a:cs typeface="Arial"/>
              </a:rPr>
              <a:t>in</a:t>
            </a:r>
            <a:r>
              <a:rPr sz="3500" spc="-25" dirty="0">
                <a:latin typeface="Arial"/>
                <a:cs typeface="Arial"/>
              </a:rPr>
              <a:t> </a:t>
            </a:r>
            <a:r>
              <a:rPr sz="3500" spc="90" dirty="0">
                <a:latin typeface="Arial"/>
                <a:cs typeface="Arial"/>
              </a:rPr>
              <a:t>its</a:t>
            </a:r>
            <a:r>
              <a:rPr sz="3500" spc="-10" dirty="0">
                <a:latin typeface="Arial"/>
                <a:cs typeface="Arial"/>
              </a:rPr>
              <a:t> price</a:t>
            </a:r>
            <a:endParaRPr sz="35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5728" y="2434873"/>
            <a:ext cx="7948319" cy="48161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1429" y="9691"/>
            <a:ext cx="7735570" cy="5632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500" spc="-325" dirty="0">
                <a:solidFill>
                  <a:srgbClr val="000000"/>
                </a:solidFill>
              </a:rPr>
              <a:t>DEGREES</a:t>
            </a:r>
            <a:r>
              <a:rPr sz="3500" spc="-60" dirty="0">
                <a:solidFill>
                  <a:srgbClr val="000000"/>
                </a:solidFill>
              </a:rPr>
              <a:t> </a:t>
            </a:r>
            <a:r>
              <a:rPr sz="3500" spc="-254" dirty="0">
                <a:solidFill>
                  <a:srgbClr val="000000"/>
                </a:solidFill>
              </a:rPr>
              <a:t>OF</a:t>
            </a:r>
            <a:r>
              <a:rPr sz="3500" spc="-30" dirty="0">
                <a:solidFill>
                  <a:srgbClr val="000000"/>
                </a:solidFill>
              </a:rPr>
              <a:t> </a:t>
            </a:r>
            <a:r>
              <a:rPr sz="3500" spc="-140" dirty="0">
                <a:solidFill>
                  <a:srgbClr val="000000"/>
                </a:solidFill>
              </a:rPr>
              <a:t>ELASTICITY</a:t>
            </a:r>
            <a:r>
              <a:rPr sz="3500" spc="-85" dirty="0">
                <a:solidFill>
                  <a:srgbClr val="000000"/>
                </a:solidFill>
              </a:rPr>
              <a:t> </a:t>
            </a:r>
            <a:r>
              <a:rPr sz="3500" spc="-254" dirty="0">
                <a:solidFill>
                  <a:srgbClr val="000000"/>
                </a:solidFill>
              </a:rPr>
              <a:t>OF</a:t>
            </a:r>
            <a:r>
              <a:rPr sz="3500" spc="-30" dirty="0">
                <a:solidFill>
                  <a:srgbClr val="000000"/>
                </a:solidFill>
              </a:rPr>
              <a:t> </a:t>
            </a:r>
            <a:r>
              <a:rPr sz="3500" spc="-50" dirty="0">
                <a:solidFill>
                  <a:srgbClr val="000000"/>
                </a:solidFill>
              </a:rPr>
              <a:t>DEMAND</a:t>
            </a:r>
            <a:endParaRPr sz="35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0078" y="1343378"/>
            <a:ext cx="9571567" cy="545747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069" y="-7302"/>
            <a:ext cx="10089515" cy="7571105"/>
            <a:chOff x="-3069" y="-7302"/>
            <a:chExt cx="10089515" cy="757110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232" y="0"/>
              <a:ext cx="10074858" cy="7556144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232" y="0"/>
              <a:ext cx="10074910" cy="7556500"/>
            </a:xfrm>
            <a:custGeom>
              <a:avLst/>
              <a:gdLst/>
              <a:ahLst/>
              <a:cxnLst/>
              <a:rect l="l" t="t" r="r" b="b"/>
              <a:pathLst>
                <a:path w="10074910" h="7556500">
                  <a:moveTo>
                    <a:pt x="0" y="0"/>
                  </a:moveTo>
                  <a:lnTo>
                    <a:pt x="10074858" y="0"/>
                  </a:lnTo>
                  <a:lnTo>
                    <a:pt x="10074858" y="7556144"/>
                  </a:lnTo>
                  <a:lnTo>
                    <a:pt x="0" y="7556144"/>
                  </a:lnTo>
                  <a:lnTo>
                    <a:pt x="0" y="0"/>
                  </a:lnTo>
                  <a:close/>
                </a:path>
              </a:pathLst>
            </a:custGeom>
            <a:ln w="13992">
              <a:solidFill>
                <a:srgbClr val="BE4A4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92285" y="-92207"/>
            <a:ext cx="9806305" cy="3006725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1131570">
              <a:lnSpc>
                <a:spcPct val="100000"/>
              </a:lnSpc>
              <a:spcBef>
                <a:spcPts val="925"/>
              </a:spcBef>
            </a:pPr>
            <a:r>
              <a:rPr sz="3500" dirty="0">
                <a:latin typeface="Arial"/>
                <a:cs typeface="Arial"/>
              </a:rPr>
              <a:t>1.</a:t>
            </a:r>
            <a:r>
              <a:rPr sz="3500" spc="-125" dirty="0">
                <a:latin typeface="Arial"/>
                <a:cs typeface="Arial"/>
              </a:rPr>
              <a:t> </a:t>
            </a:r>
            <a:r>
              <a:rPr sz="3500" spc="-254" dirty="0">
                <a:latin typeface="Arial"/>
                <a:cs typeface="Arial"/>
              </a:rPr>
              <a:t>PE</a:t>
            </a:r>
            <a:r>
              <a:rPr sz="3500" spc="-195" dirty="0">
                <a:latin typeface="Arial"/>
                <a:cs typeface="Arial"/>
              </a:rPr>
              <a:t>RF</a:t>
            </a:r>
            <a:r>
              <a:rPr sz="3500" spc="-254" dirty="0">
                <a:latin typeface="Arial"/>
                <a:cs typeface="Arial"/>
              </a:rPr>
              <a:t>E</a:t>
            </a:r>
            <a:r>
              <a:rPr sz="3500" spc="-210" dirty="0">
                <a:latin typeface="Arial"/>
                <a:cs typeface="Arial"/>
              </a:rPr>
              <a:t>C</a:t>
            </a:r>
            <a:r>
              <a:rPr sz="3500" spc="-245" dirty="0">
                <a:latin typeface="Arial"/>
                <a:cs typeface="Arial"/>
              </a:rPr>
              <a:t>T</a:t>
            </a:r>
            <a:r>
              <a:rPr sz="3500" spc="-705" dirty="0">
                <a:latin typeface="Arial"/>
                <a:cs typeface="Arial"/>
              </a:rPr>
              <a:t>L</a:t>
            </a:r>
            <a:r>
              <a:rPr sz="3500" spc="-225" dirty="0">
                <a:latin typeface="Arial"/>
                <a:cs typeface="Arial"/>
              </a:rPr>
              <a:t>Y</a:t>
            </a:r>
            <a:r>
              <a:rPr sz="3500" spc="-105" dirty="0">
                <a:latin typeface="Arial"/>
                <a:cs typeface="Arial"/>
              </a:rPr>
              <a:t> </a:t>
            </a:r>
            <a:r>
              <a:rPr sz="3500" spc="-150" dirty="0">
                <a:latin typeface="Arial"/>
                <a:cs typeface="Arial"/>
              </a:rPr>
              <a:t>ELASTIC</a:t>
            </a:r>
            <a:r>
              <a:rPr sz="3500" spc="-55" dirty="0">
                <a:latin typeface="Arial"/>
                <a:cs typeface="Arial"/>
              </a:rPr>
              <a:t> </a:t>
            </a:r>
            <a:r>
              <a:rPr sz="3500" spc="-10" dirty="0">
                <a:latin typeface="Arial"/>
                <a:cs typeface="Arial"/>
              </a:rPr>
              <a:t>DEAMND</a:t>
            </a:r>
            <a:endParaRPr sz="3500">
              <a:latin typeface="Arial"/>
              <a:cs typeface="Arial"/>
            </a:endParaRPr>
          </a:p>
          <a:p>
            <a:pPr marL="389890" marR="5080" indent="-377825">
              <a:lnSpc>
                <a:spcPts val="4190"/>
              </a:lnSpc>
              <a:spcBef>
                <a:spcPts val="985"/>
              </a:spcBef>
              <a:buChar char="•"/>
              <a:tabLst>
                <a:tab pos="389890" algn="l"/>
              </a:tabLst>
            </a:pPr>
            <a:r>
              <a:rPr sz="3500" dirty="0">
                <a:latin typeface="Arial"/>
                <a:cs typeface="Arial"/>
              </a:rPr>
              <a:t>A</a:t>
            </a:r>
            <a:r>
              <a:rPr sz="3500" spc="-50" dirty="0">
                <a:latin typeface="Arial"/>
                <a:cs typeface="Arial"/>
              </a:rPr>
              <a:t> </a:t>
            </a:r>
            <a:r>
              <a:rPr sz="3500" spc="65" dirty="0">
                <a:latin typeface="Arial"/>
                <a:cs typeface="Arial"/>
              </a:rPr>
              <a:t>small</a:t>
            </a:r>
            <a:r>
              <a:rPr sz="3500" spc="-35" dirty="0">
                <a:latin typeface="Arial"/>
                <a:cs typeface="Arial"/>
              </a:rPr>
              <a:t> </a:t>
            </a:r>
            <a:r>
              <a:rPr sz="3500" dirty="0">
                <a:latin typeface="Arial"/>
                <a:cs typeface="Arial"/>
              </a:rPr>
              <a:t>change</a:t>
            </a:r>
            <a:r>
              <a:rPr sz="3500" spc="-55" dirty="0">
                <a:latin typeface="Arial"/>
                <a:cs typeface="Arial"/>
              </a:rPr>
              <a:t> </a:t>
            </a:r>
            <a:r>
              <a:rPr sz="3500" dirty="0">
                <a:latin typeface="Arial"/>
                <a:cs typeface="Arial"/>
              </a:rPr>
              <a:t>in</a:t>
            </a:r>
            <a:r>
              <a:rPr sz="3500" spc="-25" dirty="0">
                <a:latin typeface="Arial"/>
                <a:cs typeface="Arial"/>
              </a:rPr>
              <a:t> </a:t>
            </a:r>
            <a:r>
              <a:rPr sz="3500" dirty="0">
                <a:latin typeface="Arial"/>
                <a:cs typeface="Arial"/>
              </a:rPr>
              <a:t>price</a:t>
            </a:r>
            <a:r>
              <a:rPr sz="3500" spc="-55" dirty="0">
                <a:latin typeface="Arial"/>
                <a:cs typeface="Arial"/>
              </a:rPr>
              <a:t> </a:t>
            </a:r>
            <a:r>
              <a:rPr sz="3500" dirty="0">
                <a:latin typeface="Arial"/>
                <a:cs typeface="Arial"/>
              </a:rPr>
              <a:t>leads</a:t>
            </a:r>
            <a:r>
              <a:rPr sz="3500" spc="-5" dirty="0">
                <a:latin typeface="Arial"/>
                <a:cs typeface="Arial"/>
              </a:rPr>
              <a:t> </a:t>
            </a:r>
            <a:r>
              <a:rPr sz="3500" spc="90" dirty="0">
                <a:latin typeface="Arial"/>
                <a:cs typeface="Arial"/>
              </a:rPr>
              <a:t>to</a:t>
            </a:r>
            <a:r>
              <a:rPr sz="3500" spc="-90" dirty="0">
                <a:latin typeface="Arial"/>
                <a:cs typeface="Arial"/>
              </a:rPr>
              <a:t> </a:t>
            </a:r>
            <a:r>
              <a:rPr sz="3500" spc="65" dirty="0">
                <a:latin typeface="Arial"/>
                <a:cs typeface="Arial"/>
              </a:rPr>
              <a:t>inﬁnite</a:t>
            </a:r>
            <a:r>
              <a:rPr sz="3500" spc="-55" dirty="0">
                <a:latin typeface="Arial"/>
                <a:cs typeface="Arial"/>
              </a:rPr>
              <a:t> </a:t>
            </a:r>
            <a:r>
              <a:rPr sz="3500" spc="-10" dirty="0">
                <a:latin typeface="Arial"/>
                <a:cs typeface="Arial"/>
              </a:rPr>
              <a:t>change </a:t>
            </a:r>
            <a:r>
              <a:rPr sz="3500" dirty="0">
                <a:latin typeface="Arial"/>
                <a:cs typeface="Arial"/>
              </a:rPr>
              <a:t>in</a:t>
            </a:r>
            <a:r>
              <a:rPr sz="3500" spc="-25" dirty="0">
                <a:latin typeface="Arial"/>
                <a:cs typeface="Arial"/>
              </a:rPr>
              <a:t> </a:t>
            </a:r>
            <a:r>
              <a:rPr sz="3500" dirty="0">
                <a:latin typeface="Arial"/>
                <a:cs typeface="Arial"/>
              </a:rPr>
              <a:t>quantity</a:t>
            </a:r>
            <a:r>
              <a:rPr sz="3500" spc="-80" dirty="0">
                <a:latin typeface="Arial"/>
                <a:cs typeface="Arial"/>
              </a:rPr>
              <a:t> </a:t>
            </a:r>
            <a:r>
              <a:rPr sz="3500" dirty="0">
                <a:latin typeface="Arial"/>
                <a:cs typeface="Arial"/>
              </a:rPr>
              <a:t>demanded.</a:t>
            </a:r>
            <a:r>
              <a:rPr sz="3500" spc="-110" dirty="0">
                <a:latin typeface="Arial"/>
                <a:cs typeface="Arial"/>
              </a:rPr>
              <a:t> </a:t>
            </a:r>
            <a:r>
              <a:rPr sz="3500" dirty="0">
                <a:latin typeface="Arial"/>
                <a:cs typeface="Arial"/>
              </a:rPr>
              <a:t>The</a:t>
            </a:r>
            <a:r>
              <a:rPr sz="3500" spc="-60" dirty="0">
                <a:latin typeface="Arial"/>
                <a:cs typeface="Arial"/>
              </a:rPr>
              <a:t> </a:t>
            </a:r>
            <a:r>
              <a:rPr sz="3500" dirty="0">
                <a:latin typeface="Arial"/>
                <a:cs typeface="Arial"/>
              </a:rPr>
              <a:t>demand</a:t>
            </a:r>
            <a:r>
              <a:rPr sz="3500" spc="-70" dirty="0">
                <a:latin typeface="Arial"/>
                <a:cs typeface="Arial"/>
              </a:rPr>
              <a:t> </a:t>
            </a:r>
            <a:r>
              <a:rPr sz="3500" dirty="0">
                <a:latin typeface="Arial"/>
                <a:cs typeface="Arial"/>
              </a:rPr>
              <a:t>curve</a:t>
            </a:r>
            <a:r>
              <a:rPr sz="3500" spc="-60" dirty="0">
                <a:latin typeface="Arial"/>
                <a:cs typeface="Arial"/>
              </a:rPr>
              <a:t> </a:t>
            </a:r>
            <a:r>
              <a:rPr sz="3500" spc="75" dirty="0">
                <a:latin typeface="Arial"/>
                <a:cs typeface="Arial"/>
              </a:rPr>
              <a:t>is</a:t>
            </a:r>
            <a:r>
              <a:rPr sz="3500" spc="-5" dirty="0">
                <a:latin typeface="Arial"/>
                <a:cs typeface="Arial"/>
              </a:rPr>
              <a:t> </a:t>
            </a:r>
            <a:r>
              <a:rPr sz="3500" spc="-50" dirty="0">
                <a:latin typeface="Arial"/>
                <a:cs typeface="Arial"/>
              </a:rPr>
              <a:t>a </a:t>
            </a:r>
            <a:r>
              <a:rPr sz="3500" dirty="0">
                <a:latin typeface="Arial"/>
                <a:cs typeface="Arial"/>
              </a:rPr>
              <a:t>horizontal</a:t>
            </a:r>
            <a:r>
              <a:rPr sz="3500" spc="-10" dirty="0">
                <a:latin typeface="Arial"/>
                <a:cs typeface="Arial"/>
              </a:rPr>
              <a:t> </a:t>
            </a:r>
            <a:r>
              <a:rPr sz="3500" dirty="0">
                <a:latin typeface="Arial"/>
                <a:cs typeface="Arial"/>
              </a:rPr>
              <a:t>line</a:t>
            </a:r>
            <a:r>
              <a:rPr sz="3500" spc="-25" dirty="0">
                <a:latin typeface="Arial"/>
                <a:cs typeface="Arial"/>
              </a:rPr>
              <a:t> </a:t>
            </a:r>
            <a:r>
              <a:rPr sz="3500" dirty="0">
                <a:latin typeface="Arial"/>
                <a:cs typeface="Arial"/>
              </a:rPr>
              <a:t>parallel</a:t>
            </a:r>
            <a:r>
              <a:rPr sz="3500" spc="-5" dirty="0">
                <a:latin typeface="Arial"/>
                <a:cs typeface="Arial"/>
              </a:rPr>
              <a:t> </a:t>
            </a:r>
            <a:r>
              <a:rPr sz="3500" spc="90" dirty="0">
                <a:latin typeface="Arial"/>
                <a:cs typeface="Arial"/>
              </a:rPr>
              <a:t>to</a:t>
            </a:r>
            <a:r>
              <a:rPr sz="3500" spc="-60" dirty="0">
                <a:latin typeface="Arial"/>
                <a:cs typeface="Arial"/>
              </a:rPr>
              <a:t> </a:t>
            </a:r>
            <a:r>
              <a:rPr sz="3500" dirty="0">
                <a:latin typeface="Arial"/>
                <a:cs typeface="Arial"/>
              </a:rPr>
              <a:t>X</a:t>
            </a:r>
            <a:r>
              <a:rPr sz="3500" spc="-40" dirty="0">
                <a:latin typeface="Arial"/>
                <a:cs typeface="Arial"/>
              </a:rPr>
              <a:t> </a:t>
            </a:r>
            <a:r>
              <a:rPr sz="3500" spc="-10" dirty="0">
                <a:latin typeface="Arial"/>
                <a:cs typeface="Arial"/>
              </a:rPr>
              <a:t>axis.</a:t>
            </a:r>
            <a:endParaRPr sz="3500">
              <a:latin typeface="Arial"/>
              <a:cs typeface="Arial"/>
            </a:endParaRPr>
          </a:p>
          <a:p>
            <a:pPr marL="389890" indent="-377190">
              <a:lnSpc>
                <a:spcPct val="100000"/>
              </a:lnSpc>
              <a:spcBef>
                <a:spcPts val="685"/>
              </a:spcBef>
              <a:buChar char="•"/>
              <a:tabLst>
                <a:tab pos="389890" algn="l"/>
                <a:tab pos="1481455" algn="l"/>
              </a:tabLst>
            </a:pPr>
            <a:r>
              <a:rPr sz="3500" spc="-175" dirty="0">
                <a:latin typeface="Arial"/>
                <a:cs typeface="Arial"/>
              </a:rPr>
              <a:t>Ed</a:t>
            </a:r>
            <a:r>
              <a:rPr sz="3500" spc="-90" dirty="0">
                <a:latin typeface="Arial"/>
                <a:cs typeface="Arial"/>
              </a:rPr>
              <a:t> </a:t>
            </a:r>
            <a:r>
              <a:rPr sz="3500" spc="-50" dirty="0">
                <a:latin typeface="Arial"/>
                <a:cs typeface="Arial"/>
              </a:rPr>
              <a:t>=</a:t>
            </a:r>
            <a:r>
              <a:rPr sz="3500" dirty="0">
                <a:latin typeface="Arial"/>
                <a:cs typeface="Arial"/>
              </a:rPr>
              <a:t>	</a:t>
            </a:r>
            <a:r>
              <a:rPr sz="3500" spc="-1450" dirty="0">
                <a:latin typeface="Arial"/>
                <a:cs typeface="Arial"/>
              </a:rPr>
              <a:t>Ꝏ</a:t>
            </a:r>
            <a:endParaRPr sz="3500">
              <a:latin typeface="Arial"/>
              <a:cs typeface="Arial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8000" y="3274483"/>
            <a:ext cx="4649346" cy="408469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069" y="-7302"/>
            <a:ext cx="10089515" cy="7571105"/>
            <a:chOff x="-3069" y="-7302"/>
            <a:chExt cx="10089515" cy="757110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232" y="0"/>
              <a:ext cx="10074858" cy="7556144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232" y="0"/>
              <a:ext cx="10074910" cy="7556500"/>
            </a:xfrm>
            <a:custGeom>
              <a:avLst/>
              <a:gdLst/>
              <a:ahLst/>
              <a:cxnLst/>
              <a:rect l="l" t="t" r="r" b="b"/>
              <a:pathLst>
                <a:path w="10074910" h="7556500">
                  <a:moveTo>
                    <a:pt x="0" y="0"/>
                  </a:moveTo>
                  <a:lnTo>
                    <a:pt x="10074858" y="0"/>
                  </a:lnTo>
                  <a:lnTo>
                    <a:pt x="10074858" y="7556144"/>
                  </a:lnTo>
                  <a:lnTo>
                    <a:pt x="0" y="7556144"/>
                  </a:lnTo>
                  <a:lnTo>
                    <a:pt x="0" y="0"/>
                  </a:lnTo>
                  <a:close/>
                </a:path>
              </a:pathLst>
            </a:custGeom>
            <a:ln w="13992">
              <a:solidFill>
                <a:srgbClr val="98B95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92285" y="-92207"/>
            <a:ext cx="9848215" cy="5456555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2698750">
              <a:lnSpc>
                <a:spcPct val="100000"/>
              </a:lnSpc>
              <a:spcBef>
                <a:spcPts val="925"/>
              </a:spcBef>
            </a:pPr>
            <a:r>
              <a:rPr sz="3500" dirty="0">
                <a:latin typeface="Arial"/>
                <a:cs typeface="Arial"/>
              </a:rPr>
              <a:t>2.</a:t>
            </a:r>
            <a:r>
              <a:rPr sz="3500" spc="-130" dirty="0">
                <a:latin typeface="Arial"/>
                <a:cs typeface="Arial"/>
              </a:rPr>
              <a:t> </a:t>
            </a:r>
            <a:r>
              <a:rPr sz="3500" spc="-254" dirty="0">
                <a:latin typeface="Arial"/>
                <a:cs typeface="Arial"/>
              </a:rPr>
              <a:t>PE</a:t>
            </a:r>
            <a:r>
              <a:rPr sz="3500" spc="-195" dirty="0">
                <a:latin typeface="Arial"/>
                <a:cs typeface="Arial"/>
              </a:rPr>
              <a:t>RF</a:t>
            </a:r>
            <a:r>
              <a:rPr sz="3500" spc="-254" dirty="0">
                <a:latin typeface="Arial"/>
                <a:cs typeface="Arial"/>
              </a:rPr>
              <a:t>E</a:t>
            </a:r>
            <a:r>
              <a:rPr sz="3500" spc="-210" dirty="0">
                <a:latin typeface="Arial"/>
                <a:cs typeface="Arial"/>
              </a:rPr>
              <a:t>C</a:t>
            </a:r>
            <a:r>
              <a:rPr sz="3500" spc="-245" dirty="0">
                <a:latin typeface="Arial"/>
                <a:cs typeface="Arial"/>
              </a:rPr>
              <a:t>T</a:t>
            </a:r>
            <a:r>
              <a:rPr sz="3500" spc="-705" dirty="0">
                <a:latin typeface="Arial"/>
                <a:cs typeface="Arial"/>
              </a:rPr>
              <a:t>L</a:t>
            </a:r>
            <a:r>
              <a:rPr sz="3500" spc="-225" dirty="0">
                <a:latin typeface="Arial"/>
                <a:cs typeface="Arial"/>
              </a:rPr>
              <a:t>Y</a:t>
            </a:r>
            <a:r>
              <a:rPr sz="3500" spc="-105" dirty="0">
                <a:latin typeface="Arial"/>
                <a:cs typeface="Arial"/>
              </a:rPr>
              <a:t> </a:t>
            </a:r>
            <a:r>
              <a:rPr sz="3500" spc="-114" dirty="0">
                <a:latin typeface="Arial"/>
                <a:cs typeface="Arial"/>
              </a:rPr>
              <a:t>INELASTIC</a:t>
            </a:r>
            <a:r>
              <a:rPr sz="3500" spc="-60" dirty="0">
                <a:latin typeface="Arial"/>
                <a:cs typeface="Arial"/>
              </a:rPr>
              <a:t> </a:t>
            </a:r>
            <a:r>
              <a:rPr sz="3500" spc="-10" dirty="0">
                <a:latin typeface="Arial"/>
                <a:cs typeface="Arial"/>
              </a:rPr>
              <a:t>DEMAND</a:t>
            </a:r>
            <a:endParaRPr sz="3500">
              <a:latin typeface="Arial"/>
              <a:cs typeface="Arial"/>
            </a:endParaRPr>
          </a:p>
          <a:p>
            <a:pPr marL="389890" marR="5080" indent="-377825">
              <a:lnSpc>
                <a:spcPts val="4190"/>
              </a:lnSpc>
              <a:spcBef>
                <a:spcPts val="985"/>
              </a:spcBef>
              <a:buChar char="•"/>
              <a:tabLst>
                <a:tab pos="389890" algn="l"/>
              </a:tabLst>
            </a:pPr>
            <a:r>
              <a:rPr sz="3500" spc="-55" dirty="0">
                <a:latin typeface="Arial"/>
                <a:cs typeface="Arial"/>
              </a:rPr>
              <a:t>When</a:t>
            </a:r>
            <a:r>
              <a:rPr sz="3500" spc="-30" dirty="0">
                <a:latin typeface="Arial"/>
                <a:cs typeface="Arial"/>
              </a:rPr>
              <a:t> </a:t>
            </a:r>
            <a:r>
              <a:rPr sz="3500" dirty="0">
                <a:latin typeface="Arial"/>
                <a:cs typeface="Arial"/>
              </a:rPr>
              <a:t>change</a:t>
            </a:r>
            <a:r>
              <a:rPr sz="3500" spc="-60" dirty="0">
                <a:latin typeface="Arial"/>
                <a:cs typeface="Arial"/>
              </a:rPr>
              <a:t> </a:t>
            </a:r>
            <a:r>
              <a:rPr sz="3500" dirty="0">
                <a:latin typeface="Arial"/>
                <a:cs typeface="Arial"/>
              </a:rPr>
              <a:t>in</a:t>
            </a:r>
            <a:r>
              <a:rPr sz="3500" spc="-25" dirty="0">
                <a:latin typeface="Arial"/>
                <a:cs typeface="Arial"/>
              </a:rPr>
              <a:t> </a:t>
            </a:r>
            <a:r>
              <a:rPr sz="3500" dirty="0">
                <a:latin typeface="Arial"/>
                <a:cs typeface="Arial"/>
              </a:rPr>
              <a:t>price</a:t>
            </a:r>
            <a:r>
              <a:rPr sz="3500" spc="-65" dirty="0">
                <a:latin typeface="Arial"/>
                <a:cs typeface="Arial"/>
              </a:rPr>
              <a:t> </a:t>
            </a:r>
            <a:r>
              <a:rPr sz="3500" spc="135" dirty="0">
                <a:latin typeface="Arial"/>
                <a:cs typeface="Arial"/>
              </a:rPr>
              <a:t>of</a:t>
            </a:r>
            <a:r>
              <a:rPr sz="3500" spc="-75" dirty="0">
                <a:latin typeface="Arial"/>
                <a:cs typeface="Arial"/>
              </a:rPr>
              <a:t> </a:t>
            </a:r>
            <a:r>
              <a:rPr sz="3500" dirty="0">
                <a:latin typeface="Arial"/>
                <a:cs typeface="Arial"/>
              </a:rPr>
              <a:t>a</a:t>
            </a:r>
            <a:r>
              <a:rPr sz="3500" spc="-114" dirty="0">
                <a:latin typeface="Arial"/>
                <a:cs typeface="Arial"/>
              </a:rPr>
              <a:t> </a:t>
            </a:r>
            <a:r>
              <a:rPr sz="3500" dirty="0">
                <a:latin typeface="Arial"/>
                <a:cs typeface="Arial"/>
              </a:rPr>
              <a:t>good</a:t>
            </a:r>
            <a:r>
              <a:rPr sz="3500" spc="-75" dirty="0">
                <a:latin typeface="Arial"/>
                <a:cs typeface="Arial"/>
              </a:rPr>
              <a:t> </a:t>
            </a:r>
            <a:r>
              <a:rPr sz="3500" dirty="0">
                <a:latin typeface="Arial"/>
                <a:cs typeface="Arial"/>
              </a:rPr>
              <a:t>does</a:t>
            </a:r>
            <a:r>
              <a:rPr sz="3500" spc="-10" dirty="0">
                <a:latin typeface="Arial"/>
                <a:cs typeface="Arial"/>
              </a:rPr>
              <a:t> </a:t>
            </a:r>
            <a:r>
              <a:rPr sz="3500" spc="70" dirty="0">
                <a:latin typeface="Arial"/>
                <a:cs typeface="Arial"/>
              </a:rPr>
              <a:t>not</a:t>
            </a:r>
            <a:r>
              <a:rPr sz="3500" spc="-114" dirty="0">
                <a:latin typeface="Arial"/>
                <a:cs typeface="Arial"/>
              </a:rPr>
              <a:t> </a:t>
            </a:r>
            <a:r>
              <a:rPr sz="3500" spc="-10" dirty="0">
                <a:latin typeface="Arial"/>
                <a:cs typeface="Arial"/>
              </a:rPr>
              <a:t>cause </a:t>
            </a:r>
            <a:r>
              <a:rPr sz="3500" spc="-20" dirty="0">
                <a:latin typeface="Arial"/>
                <a:cs typeface="Arial"/>
              </a:rPr>
              <a:t>any</a:t>
            </a:r>
            <a:r>
              <a:rPr sz="3500" spc="-90" dirty="0">
                <a:latin typeface="Arial"/>
                <a:cs typeface="Arial"/>
              </a:rPr>
              <a:t> </a:t>
            </a:r>
            <a:r>
              <a:rPr sz="3500" dirty="0">
                <a:latin typeface="Arial"/>
                <a:cs typeface="Arial"/>
              </a:rPr>
              <a:t>change</a:t>
            </a:r>
            <a:r>
              <a:rPr sz="3500" spc="-60" dirty="0">
                <a:latin typeface="Arial"/>
                <a:cs typeface="Arial"/>
              </a:rPr>
              <a:t> </a:t>
            </a:r>
            <a:r>
              <a:rPr sz="3500" dirty="0">
                <a:latin typeface="Arial"/>
                <a:cs typeface="Arial"/>
              </a:rPr>
              <a:t>in</a:t>
            </a:r>
            <a:r>
              <a:rPr sz="3500" spc="-30" dirty="0">
                <a:latin typeface="Arial"/>
                <a:cs typeface="Arial"/>
              </a:rPr>
              <a:t> </a:t>
            </a:r>
            <a:r>
              <a:rPr sz="3500" dirty="0">
                <a:latin typeface="Arial"/>
                <a:cs typeface="Arial"/>
              </a:rPr>
              <a:t>quantity</a:t>
            </a:r>
            <a:r>
              <a:rPr sz="3500" spc="-85" dirty="0">
                <a:latin typeface="Arial"/>
                <a:cs typeface="Arial"/>
              </a:rPr>
              <a:t> </a:t>
            </a:r>
            <a:r>
              <a:rPr sz="3500" spc="-30" dirty="0">
                <a:latin typeface="Arial"/>
                <a:cs typeface="Arial"/>
              </a:rPr>
              <a:t>demanded,</a:t>
            </a:r>
            <a:r>
              <a:rPr sz="3500" spc="-100" dirty="0">
                <a:latin typeface="Arial"/>
                <a:cs typeface="Arial"/>
              </a:rPr>
              <a:t> </a:t>
            </a:r>
            <a:r>
              <a:rPr sz="3500" spc="135" dirty="0">
                <a:latin typeface="Arial"/>
                <a:cs typeface="Arial"/>
              </a:rPr>
              <a:t>it</a:t>
            </a:r>
            <a:r>
              <a:rPr sz="3500" spc="-125" dirty="0">
                <a:latin typeface="Arial"/>
                <a:cs typeface="Arial"/>
              </a:rPr>
              <a:t> </a:t>
            </a:r>
            <a:r>
              <a:rPr sz="3500" spc="75" dirty="0">
                <a:latin typeface="Arial"/>
                <a:cs typeface="Arial"/>
              </a:rPr>
              <a:t>is</a:t>
            </a:r>
            <a:r>
              <a:rPr sz="3500" spc="-10" dirty="0">
                <a:latin typeface="Arial"/>
                <a:cs typeface="Arial"/>
              </a:rPr>
              <a:t> called </a:t>
            </a:r>
            <a:r>
              <a:rPr sz="3500" dirty="0">
                <a:latin typeface="Arial"/>
                <a:cs typeface="Arial"/>
              </a:rPr>
              <a:t>Perfectly</a:t>
            </a:r>
            <a:r>
              <a:rPr sz="3500" spc="-35" dirty="0">
                <a:latin typeface="Arial"/>
                <a:cs typeface="Arial"/>
              </a:rPr>
              <a:t> </a:t>
            </a:r>
            <a:r>
              <a:rPr sz="3500" dirty="0">
                <a:latin typeface="Arial"/>
                <a:cs typeface="Arial"/>
              </a:rPr>
              <a:t>Inelastic</a:t>
            </a:r>
            <a:r>
              <a:rPr sz="3500" spc="20" dirty="0">
                <a:latin typeface="Arial"/>
                <a:cs typeface="Arial"/>
              </a:rPr>
              <a:t> </a:t>
            </a:r>
            <a:r>
              <a:rPr sz="3500" spc="-30" dirty="0">
                <a:latin typeface="Arial"/>
                <a:cs typeface="Arial"/>
              </a:rPr>
              <a:t>Demand.</a:t>
            </a:r>
            <a:r>
              <a:rPr sz="3500" spc="-60" dirty="0">
                <a:latin typeface="Arial"/>
                <a:cs typeface="Arial"/>
              </a:rPr>
              <a:t> </a:t>
            </a:r>
            <a:r>
              <a:rPr sz="3500" spc="-20" dirty="0">
                <a:latin typeface="Arial"/>
                <a:cs typeface="Arial"/>
              </a:rPr>
              <a:t>Demand </a:t>
            </a:r>
            <a:r>
              <a:rPr sz="3500" dirty="0">
                <a:latin typeface="Arial"/>
                <a:cs typeface="Arial"/>
              </a:rPr>
              <a:t>curve</a:t>
            </a:r>
            <a:r>
              <a:rPr sz="3500" spc="-10" dirty="0">
                <a:latin typeface="Arial"/>
                <a:cs typeface="Arial"/>
              </a:rPr>
              <a:t> </a:t>
            </a:r>
            <a:r>
              <a:rPr sz="3500" spc="75" dirty="0">
                <a:latin typeface="Arial"/>
                <a:cs typeface="Arial"/>
              </a:rPr>
              <a:t>is</a:t>
            </a:r>
            <a:r>
              <a:rPr sz="3500" spc="45" dirty="0">
                <a:latin typeface="Arial"/>
                <a:cs typeface="Arial"/>
              </a:rPr>
              <a:t> </a:t>
            </a:r>
            <a:r>
              <a:rPr sz="3500" spc="-50" dirty="0">
                <a:latin typeface="Arial"/>
                <a:cs typeface="Arial"/>
              </a:rPr>
              <a:t>a </a:t>
            </a:r>
            <a:r>
              <a:rPr sz="3500" spc="50" dirty="0">
                <a:latin typeface="Arial"/>
                <a:cs typeface="Arial"/>
              </a:rPr>
              <a:t>straight</a:t>
            </a:r>
            <a:r>
              <a:rPr sz="3500" spc="-125" dirty="0">
                <a:latin typeface="Arial"/>
                <a:cs typeface="Arial"/>
              </a:rPr>
              <a:t> </a:t>
            </a:r>
            <a:r>
              <a:rPr sz="3500" dirty="0">
                <a:latin typeface="Arial"/>
                <a:cs typeface="Arial"/>
              </a:rPr>
              <a:t>line</a:t>
            </a:r>
            <a:r>
              <a:rPr sz="3500" spc="-70" dirty="0">
                <a:latin typeface="Arial"/>
                <a:cs typeface="Arial"/>
              </a:rPr>
              <a:t> </a:t>
            </a:r>
            <a:r>
              <a:rPr sz="3500" dirty="0">
                <a:latin typeface="Arial"/>
                <a:cs typeface="Arial"/>
              </a:rPr>
              <a:t>parallel</a:t>
            </a:r>
            <a:r>
              <a:rPr sz="3500" spc="-45" dirty="0">
                <a:latin typeface="Arial"/>
                <a:cs typeface="Arial"/>
              </a:rPr>
              <a:t> </a:t>
            </a:r>
            <a:r>
              <a:rPr sz="3500" spc="90" dirty="0">
                <a:latin typeface="Arial"/>
                <a:cs typeface="Arial"/>
              </a:rPr>
              <a:t>to</a:t>
            </a:r>
            <a:r>
              <a:rPr sz="3500" spc="-100" dirty="0">
                <a:latin typeface="Arial"/>
                <a:cs typeface="Arial"/>
              </a:rPr>
              <a:t> </a:t>
            </a:r>
            <a:r>
              <a:rPr sz="3500" spc="-240" dirty="0">
                <a:latin typeface="Arial"/>
                <a:cs typeface="Arial"/>
              </a:rPr>
              <a:t>Y</a:t>
            </a:r>
            <a:r>
              <a:rPr sz="3500" spc="-100" dirty="0">
                <a:latin typeface="Arial"/>
                <a:cs typeface="Arial"/>
              </a:rPr>
              <a:t> </a:t>
            </a:r>
            <a:r>
              <a:rPr sz="3500" spc="-10" dirty="0">
                <a:latin typeface="Arial"/>
                <a:cs typeface="Arial"/>
              </a:rPr>
              <a:t>axis.</a:t>
            </a:r>
            <a:endParaRPr sz="3500">
              <a:latin typeface="Arial"/>
              <a:cs typeface="Arial"/>
            </a:endParaRPr>
          </a:p>
          <a:p>
            <a:pPr marL="389890" marR="5184140" indent="-377825">
              <a:lnSpc>
                <a:spcPts val="5030"/>
              </a:lnSpc>
              <a:spcBef>
                <a:spcPts val="160"/>
              </a:spcBef>
              <a:buChar char="•"/>
              <a:tabLst>
                <a:tab pos="460375" algn="l"/>
              </a:tabLst>
            </a:pPr>
            <a:r>
              <a:rPr sz="3500" spc="-35" dirty="0">
                <a:latin typeface="Arial"/>
                <a:cs typeface="Arial"/>
              </a:rPr>
              <a:t>Example:</a:t>
            </a:r>
            <a:r>
              <a:rPr sz="3500" spc="-185" dirty="0">
                <a:latin typeface="Arial"/>
                <a:cs typeface="Arial"/>
              </a:rPr>
              <a:t> </a:t>
            </a:r>
            <a:r>
              <a:rPr sz="3500" spc="-20" dirty="0">
                <a:latin typeface="Arial"/>
                <a:cs typeface="Arial"/>
              </a:rPr>
              <a:t>Demand</a:t>
            </a:r>
            <a:r>
              <a:rPr sz="3500" spc="-215" dirty="0">
                <a:latin typeface="Arial"/>
                <a:cs typeface="Arial"/>
              </a:rPr>
              <a:t> </a:t>
            </a:r>
            <a:r>
              <a:rPr sz="3500" spc="65" dirty="0">
                <a:latin typeface="Arial"/>
                <a:cs typeface="Arial"/>
              </a:rPr>
              <a:t>for 	</a:t>
            </a:r>
            <a:r>
              <a:rPr sz="3500" spc="-10" dirty="0">
                <a:latin typeface="Arial"/>
                <a:cs typeface="Arial"/>
              </a:rPr>
              <a:t>Medicines</a:t>
            </a:r>
            <a:endParaRPr sz="3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80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</a:pPr>
            <a:r>
              <a:rPr sz="3500" spc="-175" dirty="0">
                <a:latin typeface="Arial"/>
                <a:cs typeface="Arial"/>
              </a:rPr>
              <a:t>Ed</a:t>
            </a:r>
            <a:r>
              <a:rPr sz="3500" spc="-100" dirty="0">
                <a:latin typeface="Arial"/>
                <a:cs typeface="Arial"/>
              </a:rPr>
              <a:t> </a:t>
            </a:r>
            <a:r>
              <a:rPr sz="3500" dirty="0">
                <a:latin typeface="Arial"/>
                <a:cs typeface="Arial"/>
              </a:rPr>
              <a:t>=</a:t>
            </a:r>
            <a:r>
              <a:rPr sz="3500" spc="-155" dirty="0">
                <a:latin typeface="Arial"/>
                <a:cs typeface="Arial"/>
              </a:rPr>
              <a:t> </a:t>
            </a:r>
            <a:r>
              <a:rPr sz="3500" spc="-50" dirty="0">
                <a:latin typeface="Arial"/>
                <a:cs typeface="Arial"/>
              </a:rPr>
              <a:t>0</a:t>
            </a:r>
            <a:endParaRPr sz="3500">
              <a:latin typeface="Arial"/>
              <a:cs typeface="Arial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971733" y="3106560"/>
            <a:ext cx="4107834" cy="405822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069" y="-7302"/>
            <a:ext cx="10089515" cy="7571105"/>
            <a:chOff x="-3069" y="-7302"/>
            <a:chExt cx="10089515" cy="757110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232" y="0"/>
              <a:ext cx="10074858" cy="7556144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232" y="0"/>
              <a:ext cx="10074910" cy="7556500"/>
            </a:xfrm>
            <a:custGeom>
              <a:avLst/>
              <a:gdLst/>
              <a:ahLst/>
              <a:cxnLst/>
              <a:rect l="l" t="t" r="r" b="b"/>
              <a:pathLst>
                <a:path w="10074910" h="7556500">
                  <a:moveTo>
                    <a:pt x="0" y="0"/>
                  </a:moveTo>
                  <a:lnTo>
                    <a:pt x="10074858" y="0"/>
                  </a:lnTo>
                  <a:lnTo>
                    <a:pt x="10074858" y="7556144"/>
                  </a:lnTo>
                  <a:lnTo>
                    <a:pt x="0" y="7556144"/>
                  </a:lnTo>
                  <a:lnTo>
                    <a:pt x="0" y="0"/>
                  </a:lnTo>
                  <a:close/>
                </a:path>
              </a:pathLst>
            </a:custGeom>
            <a:ln w="13992">
              <a:solidFill>
                <a:srgbClr val="BE4A4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92285" y="-92207"/>
            <a:ext cx="8714740" cy="2475230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2139315">
              <a:lnSpc>
                <a:spcPct val="100000"/>
              </a:lnSpc>
              <a:spcBef>
                <a:spcPts val="925"/>
              </a:spcBef>
            </a:pPr>
            <a:r>
              <a:rPr sz="3500" dirty="0">
                <a:latin typeface="Arial"/>
                <a:cs typeface="Arial"/>
              </a:rPr>
              <a:t>3.</a:t>
            </a:r>
            <a:r>
              <a:rPr sz="3500" spc="-140" dirty="0">
                <a:latin typeface="Arial"/>
                <a:cs typeface="Arial"/>
              </a:rPr>
              <a:t> </a:t>
            </a:r>
            <a:r>
              <a:rPr sz="3500" spc="-165" dirty="0">
                <a:latin typeface="Arial"/>
                <a:cs typeface="Arial"/>
              </a:rPr>
              <a:t>UNITARY</a:t>
            </a:r>
            <a:r>
              <a:rPr sz="3500" spc="-120" dirty="0">
                <a:latin typeface="Arial"/>
                <a:cs typeface="Arial"/>
              </a:rPr>
              <a:t> </a:t>
            </a:r>
            <a:r>
              <a:rPr sz="3500" spc="-150" dirty="0">
                <a:latin typeface="Arial"/>
                <a:cs typeface="Arial"/>
              </a:rPr>
              <a:t>ELASTIC</a:t>
            </a:r>
            <a:r>
              <a:rPr sz="3500" spc="-75" dirty="0">
                <a:latin typeface="Arial"/>
                <a:cs typeface="Arial"/>
              </a:rPr>
              <a:t> </a:t>
            </a:r>
            <a:r>
              <a:rPr sz="3500" spc="-10" dirty="0">
                <a:latin typeface="Arial"/>
                <a:cs typeface="Arial"/>
              </a:rPr>
              <a:t>DEMAND</a:t>
            </a:r>
            <a:endParaRPr sz="3500">
              <a:latin typeface="Arial"/>
              <a:cs typeface="Arial"/>
            </a:endParaRPr>
          </a:p>
          <a:p>
            <a:pPr marL="12700" marR="5080">
              <a:lnSpc>
                <a:spcPts val="4190"/>
              </a:lnSpc>
              <a:spcBef>
                <a:spcPts val="985"/>
              </a:spcBef>
            </a:pPr>
            <a:r>
              <a:rPr sz="3500" spc="-10" dirty="0">
                <a:latin typeface="Arial"/>
                <a:cs typeface="Arial"/>
              </a:rPr>
              <a:t>Percentage</a:t>
            </a:r>
            <a:r>
              <a:rPr sz="3500" spc="-100" dirty="0">
                <a:latin typeface="Arial"/>
                <a:cs typeface="Arial"/>
              </a:rPr>
              <a:t> </a:t>
            </a:r>
            <a:r>
              <a:rPr sz="3500" dirty="0">
                <a:latin typeface="Arial"/>
                <a:cs typeface="Arial"/>
              </a:rPr>
              <a:t>change</a:t>
            </a:r>
            <a:r>
              <a:rPr sz="3500" spc="-95" dirty="0">
                <a:latin typeface="Arial"/>
                <a:cs typeface="Arial"/>
              </a:rPr>
              <a:t> </a:t>
            </a:r>
            <a:r>
              <a:rPr sz="3500" dirty="0">
                <a:latin typeface="Arial"/>
                <a:cs typeface="Arial"/>
              </a:rPr>
              <a:t>in</a:t>
            </a:r>
            <a:r>
              <a:rPr sz="3500" spc="-60" dirty="0">
                <a:latin typeface="Arial"/>
                <a:cs typeface="Arial"/>
              </a:rPr>
              <a:t> </a:t>
            </a:r>
            <a:r>
              <a:rPr sz="3500" dirty="0">
                <a:latin typeface="Arial"/>
                <a:cs typeface="Arial"/>
              </a:rPr>
              <a:t>Price</a:t>
            </a:r>
            <a:r>
              <a:rPr sz="3500" spc="-100" dirty="0">
                <a:latin typeface="Arial"/>
                <a:cs typeface="Arial"/>
              </a:rPr>
              <a:t> </a:t>
            </a:r>
            <a:r>
              <a:rPr sz="3500" dirty="0">
                <a:latin typeface="Arial"/>
                <a:cs typeface="Arial"/>
              </a:rPr>
              <a:t>and</a:t>
            </a:r>
            <a:r>
              <a:rPr sz="3500" spc="-105" dirty="0">
                <a:latin typeface="Arial"/>
                <a:cs typeface="Arial"/>
              </a:rPr>
              <a:t> </a:t>
            </a:r>
            <a:r>
              <a:rPr sz="3500" spc="-10" dirty="0">
                <a:latin typeface="Arial"/>
                <a:cs typeface="Arial"/>
              </a:rPr>
              <a:t>Percentage </a:t>
            </a:r>
            <a:r>
              <a:rPr sz="3500" spc="-50" dirty="0">
                <a:latin typeface="Arial"/>
                <a:cs typeface="Arial"/>
              </a:rPr>
              <a:t>Change</a:t>
            </a:r>
            <a:r>
              <a:rPr sz="3500" spc="-75" dirty="0">
                <a:latin typeface="Arial"/>
                <a:cs typeface="Arial"/>
              </a:rPr>
              <a:t> </a:t>
            </a:r>
            <a:r>
              <a:rPr sz="3500" dirty="0">
                <a:latin typeface="Arial"/>
                <a:cs typeface="Arial"/>
              </a:rPr>
              <a:t>in</a:t>
            </a:r>
            <a:r>
              <a:rPr sz="3500" spc="-35" dirty="0">
                <a:latin typeface="Arial"/>
                <a:cs typeface="Arial"/>
              </a:rPr>
              <a:t> </a:t>
            </a:r>
            <a:r>
              <a:rPr sz="3500" dirty="0">
                <a:latin typeface="Arial"/>
                <a:cs typeface="Arial"/>
              </a:rPr>
              <a:t>quantity</a:t>
            </a:r>
            <a:r>
              <a:rPr sz="3500" spc="-95" dirty="0">
                <a:latin typeface="Arial"/>
                <a:cs typeface="Arial"/>
              </a:rPr>
              <a:t> </a:t>
            </a:r>
            <a:r>
              <a:rPr sz="3500" dirty="0">
                <a:latin typeface="Arial"/>
                <a:cs typeface="Arial"/>
              </a:rPr>
              <a:t>demanded</a:t>
            </a:r>
            <a:r>
              <a:rPr sz="3500" spc="-80" dirty="0">
                <a:latin typeface="Arial"/>
                <a:cs typeface="Arial"/>
              </a:rPr>
              <a:t> </a:t>
            </a:r>
            <a:r>
              <a:rPr sz="3500" dirty="0">
                <a:latin typeface="Arial"/>
                <a:cs typeface="Arial"/>
              </a:rPr>
              <a:t>are</a:t>
            </a:r>
            <a:r>
              <a:rPr sz="3500" spc="-75" dirty="0">
                <a:latin typeface="Arial"/>
                <a:cs typeface="Arial"/>
              </a:rPr>
              <a:t> </a:t>
            </a:r>
            <a:r>
              <a:rPr sz="3500" spc="-10" dirty="0">
                <a:latin typeface="Arial"/>
                <a:cs typeface="Arial"/>
              </a:rPr>
              <a:t>equal.</a:t>
            </a:r>
            <a:endParaRPr sz="3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sz="3500" spc="-175" dirty="0">
                <a:latin typeface="Arial"/>
                <a:cs typeface="Arial"/>
              </a:rPr>
              <a:t>Ed</a:t>
            </a:r>
            <a:r>
              <a:rPr sz="3500" spc="-100" dirty="0">
                <a:latin typeface="Arial"/>
                <a:cs typeface="Arial"/>
              </a:rPr>
              <a:t> </a:t>
            </a:r>
            <a:r>
              <a:rPr sz="3500" dirty="0">
                <a:latin typeface="Arial"/>
                <a:cs typeface="Arial"/>
              </a:rPr>
              <a:t>=</a:t>
            </a:r>
            <a:r>
              <a:rPr sz="3500" spc="-155" dirty="0">
                <a:latin typeface="Arial"/>
                <a:cs typeface="Arial"/>
              </a:rPr>
              <a:t> </a:t>
            </a:r>
            <a:r>
              <a:rPr sz="3500" spc="-50" dirty="0">
                <a:latin typeface="Arial"/>
                <a:cs typeface="Arial"/>
              </a:rPr>
              <a:t>1</a:t>
            </a:r>
            <a:endParaRPr sz="3500">
              <a:latin typeface="Arial"/>
              <a:cs typeface="Arial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355143" y="2518832"/>
            <a:ext cx="6234889" cy="474946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069" y="-7302"/>
            <a:ext cx="10089515" cy="7571105"/>
            <a:chOff x="-3069" y="-7302"/>
            <a:chExt cx="10089515" cy="757110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232" y="0"/>
              <a:ext cx="10074858" cy="7556144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232" y="0"/>
              <a:ext cx="10074910" cy="7556500"/>
            </a:xfrm>
            <a:custGeom>
              <a:avLst/>
              <a:gdLst/>
              <a:ahLst/>
              <a:cxnLst/>
              <a:rect l="l" t="t" r="r" b="b"/>
              <a:pathLst>
                <a:path w="10074910" h="7556500">
                  <a:moveTo>
                    <a:pt x="0" y="0"/>
                  </a:moveTo>
                  <a:lnTo>
                    <a:pt x="10074858" y="0"/>
                  </a:lnTo>
                  <a:lnTo>
                    <a:pt x="10074858" y="7556144"/>
                  </a:lnTo>
                  <a:lnTo>
                    <a:pt x="0" y="7556144"/>
                  </a:lnTo>
                  <a:lnTo>
                    <a:pt x="0" y="0"/>
                  </a:lnTo>
                  <a:close/>
                </a:path>
              </a:pathLst>
            </a:custGeom>
            <a:ln w="13992">
              <a:solidFill>
                <a:srgbClr val="4A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898343" y="9691"/>
            <a:ext cx="3719829" cy="5632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500" spc="-150" dirty="0">
                <a:solidFill>
                  <a:srgbClr val="000000"/>
                </a:solidFill>
              </a:rPr>
              <a:t>ELASTIC</a:t>
            </a:r>
            <a:r>
              <a:rPr sz="3500" spc="-80" dirty="0">
                <a:solidFill>
                  <a:srgbClr val="000000"/>
                </a:solidFill>
              </a:rPr>
              <a:t> </a:t>
            </a:r>
            <a:r>
              <a:rPr sz="3500" spc="-85" dirty="0">
                <a:solidFill>
                  <a:srgbClr val="000000"/>
                </a:solidFill>
              </a:rPr>
              <a:t>DEMAND</a:t>
            </a:r>
            <a:endParaRPr sz="3500"/>
          </a:p>
        </p:txBody>
      </p:sp>
      <p:sp>
        <p:nvSpPr>
          <p:cNvPr id="6" name="object 6"/>
          <p:cNvSpPr txBox="1"/>
          <p:nvPr/>
        </p:nvSpPr>
        <p:spPr>
          <a:xfrm>
            <a:off x="92285" y="622047"/>
            <a:ext cx="9712960" cy="2157095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 marR="5080" indent="1007110">
              <a:lnSpc>
                <a:spcPts val="3090"/>
              </a:lnSpc>
              <a:spcBef>
                <a:spcPts val="270"/>
              </a:spcBef>
            </a:pPr>
            <a:r>
              <a:rPr sz="2650" spc="-165" dirty="0">
                <a:latin typeface="Arial"/>
                <a:cs typeface="Arial"/>
              </a:rPr>
              <a:t>(RELATIVELY</a:t>
            </a:r>
            <a:r>
              <a:rPr sz="2650" spc="-125" dirty="0">
                <a:latin typeface="Arial"/>
                <a:cs typeface="Arial"/>
              </a:rPr>
              <a:t> </a:t>
            </a:r>
            <a:r>
              <a:rPr sz="2650" spc="-114" dirty="0">
                <a:latin typeface="Arial"/>
                <a:cs typeface="Arial"/>
              </a:rPr>
              <a:t>ELASTIC</a:t>
            </a:r>
            <a:r>
              <a:rPr sz="2650" spc="-30" dirty="0">
                <a:latin typeface="Arial"/>
                <a:cs typeface="Arial"/>
              </a:rPr>
              <a:t> </a:t>
            </a:r>
            <a:r>
              <a:rPr sz="2650" spc="-90" dirty="0">
                <a:latin typeface="Arial"/>
                <a:cs typeface="Arial"/>
              </a:rPr>
              <a:t>DEMAND</a:t>
            </a:r>
            <a:r>
              <a:rPr sz="2650" spc="-50" dirty="0">
                <a:latin typeface="Arial"/>
                <a:cs typeface="Arial"/>
              </a:rPr>
              <a:t> </a:t>
            </a:r>
            <a:r>
              <a:rPr sz="2650" spc="-245" dirty="0">
                <a:latin typeface="Arial"/>
                <a:cs typeface="Arial"/>
              </a:rPr>
              <a:t>OR</a:t>
            </a:r>
            <a:r>
              <a:rPr sz="2650" spc="-50" dirty="0">
                <a:latin typeface="Arial"/>
                <a:cs typeface="Arial"/>
              </a:rPr>
              <a:t> </a:t>
            </a:r>
            <a:r>
              <a:rPr sz="2650" spc="-245" dirty="0">
                <a:latin typeface="Arial"/>
                <a:cs typeface="Arial"/>
              </a:rPr>
              <a:t>GREATER</a:t>
            </a:r>
            <a:r>
              <a:rPr sz="2650" spc="-55" dirty="0">
                <a:latin typeface="Arial"/>
                <a:cs typeface="Arial"/>
              </a:rPr>
              <a:t> </a:t>
            </a:r>
            <a:r>
              <a:rPr sz="2650" spc="-35" dirty="0">
                <a:latin typeface="Arial"/>
                <a:cs typeface="Arial"/>
              </a:rPr>
              <a:t>THAN</a:t>
            </a:r>
            <a:r>
              <a:rPr sz="2650" spc="-90" dirty="0">
                <a:latin typeface="Arial"/>
                <a:cs typeface="Arial"/>
              </a:rPr>
              <a:t> </a:t>
            </a:r>
            <a:r>
              <a:rPr sz="2650" spc="-20" dirty="0">
                <a:latin typeface="Arial"/>
                <a:cs typeface="Arial"/>
              </a:rPr>
              <a:t>UNIT </a:t>
            </a:r>
            <a:r>
              <a:rPr sz="2650" spc="-10" dirty="0">
                <a:latin typeface="Arial"/>
                <a:cs typeface="Arial"/>
              </a:rPr>
              <a:t>ELASTIC)</a:t>
            </a:r>
            <a:endParaRPr sz="2650">
              <a:latin typeface="Arial"/>
              <a:cs typeface="Arial"/>
            </a:endParaRPr>
          </a:p>
          <a:p>
            <a:pPr marL="12700" marR="871855" indent="755015">
              <a:lnSpc>
                <a:spcPts val="3090"/>
              </a:lnSpc>
              <a:spcBef>
                <a:spcPts val="625"/>
              </a:spcBef>
            </a:pPr>
            <a:r>
              <a:rPr sz="2650" spc="-10" dirty="0">
                <a:latin typeface="Arial"/>
                <a:cs typeface="Arial"/>
              </a:rPr>
              <a:t>Percentage</a:t>
            </a:r>
            <a:r>
              <a:rPr sz="2650" spc="-45" dirty="0">
                <a:latin typeface="Arial"/>
                <a:cs typeface="Arial"/>
              </a:rPr>
              <a:t> </a:t>
            </a:r>
            <a:r>
              <a:rPr sz="2650" spc="-20" dirty="0">
                <a:latin typeface="Arial"/>
                <a:cs typeface="Arial"/>
              </a:rPr>
              <a:t>change</a:t>
            </a:r>
            <a:r>
              <a:rPr sz="2650" spc="-40" dirty="0">
                <a:latin typeface="Arial"/>
                <a:cs typeface="Arial"/>
              </a:rPr>
              <a:t> </a:t>
            </a:r>
            <a:r>
              <a:rPr sz="2650" dirty="0">
                <a:latin typeface="Arial"/>
                <a:cs typeface="Arial"/>
              </a:rPr>
              <a:t>in</a:t>
            </a:r>
            <a:r>
              <a:rPr sz="2650" spc="-100" dirty="0">
                <a:latin typeface="Arial"/>
                <a:cs typeface="Arial"/>
              </a:rPr>
              <a:t> </a:t>
            </a:r>
            <a:r>
              <a:rPr sz="2650" dirty="0">
                <a:latin typeface="Arial"/>
                <a:cs typeface="Arial"/>
              </a:rPr>
              <a:t>quantity</a:t>
            </a:r>
            <a:r>
              <a:rPr sz="2650" spc="-110" dirty="0">
                <a:latin typeface="Arial"/>
                <a:cs typeface="Arial"/>
              </a:rPr>
              <a:t> </a:t>
            </a:r>
            <a:r>
              <a:rPr sz="2650" dirty="0">
                <a:latin typeface="Arial"/>
                <a:cs typeface="Arial"/>
              </a:rPr>
              <a:t>demanded</a:t>
            </a:r>
            <a:r>
              <a:rPr sz="2650" spc="-20" dirty="0">
                <a:latin typeface="Arial"/>
                <a:cs typeface="Arial"/>
              </a:rPr>
              <a:t> </a:t>
            </a:r>
            <a:r>
              <a:rPr sz="2650" spc="114" dirty="0">
                <a:latin typeface="Arial"/>
                <a:cs typeface="Arial"/>
              </a:rPr>
              <a:t>of</a:t>
            </a:r>
            <a:r>
              <a:rPr sz="2650" spc="-110" dirty="0">
                <a:latin typeface="Arial"/>
                <a:cs typeface="Arial"/>
              </a:rPr>
              <a:t> </a:t>
            </a:r>
            <a:r>
              <a:rPr sz="2650" dirty="0">
                <a:latin typeface="Arial"/>
                <a:cs typeface="Arial"/>
              </a:rPr>
              <a:t>a</a:t>
            </a:r>
            <a:r>
              <a:rPr sz="2650" spc="-80" dirty="0">
                <a:latin typeface="Arial"/>
                <a:cs typeface="Arial"/>
              </a:rPr>
              <a:t> </a:t>
            </a:r>
            <a:r>
              <a:rPr sz="2650" dirty="0">
                <a:latin typeface="Arial"/>
                <a:cs typeface="Arial"/>
              </a:rPr>
              <a:t>good</a:t>
            </a:r>
            <a:r>
              <a:rPr sz="2650" spc="-20" dirty="0">
                <a:latin typeface="Arial"/>
                <a:cs typeface="Arial"/>
              </a:rPr>
              <a:t> </a:t>
            </a:r>
            <a:r>
              <a:rPr sz="2650" spc="-25" dirty="0">
                <a:latin typeface="Arial"/>
                <a:cs typeface="Arial"/>
              </a:rPr>
              <a:t>is </a:t>
            </a:r>
            <a:r>
              <a:rPr sz="2650" dirty="0">
                <a:latin typeface="Arial"/>
                <a:cs typeface="Arial"/>
              </a:rPr>
              <a:t>greater</a:t>
            </a:r>
            <a:r>
              <a:rPr sz="2650" spc="-114" dirty="0">
                <a:latin typeface="Arial"/>
                <a:cs typeface="Arial"/>
              </a:rPr>
              <a:t> </a:t>
            </a:r>
            <a:r>
              <a:rPr sz="2650" dirty="0">
                <a:latin typeface="Arial"/>
                <a:cs typeface="Arial"/>
              </a:rPr>
              <a:t>than</a:t>
            </a:r>
            <a:r>
              <a:rPr sz="2650" spc="-130" dirty="0">
                <a:latin typeface="Arial"/>
                <a:cs typeface="Arial"/>
              </a:rPr>
              <a:t> </a:t>
            </a:r>
            <a:r>
              <a:rPr sz="2650" spc="-10" dirty="0">
                <a:latin typeface="Arial"/>
                <a:cs typeface="Arial"/>
              </a:rPr>
              <a:t>percentage</a:t>
            </a:r>
            <a:r>
              <a:rPr sz="2650" spc="-70" dirty="0">
                <a:latin typeface="Arial"/>
                <a:cs typeface="Arial"/>
              </a:rPr>
              <a:t> </a:t>
            </a:r>
            <a:r>
              <a:rPr sz="2650" spc="-20" dirty="0">
                <a:latin typeface="Arial"/>
                <a:cs typeface="Arial"/>
              </a:rPr>
              <a:t>change</a:t>
            </a:r>
            <a:r>
              <a:rPr sz="2650" spc="-75" dirty="0">
                <a:latin typeface="Arial"/>
                <a:cs typeface="Arial"/>
              </a:rPr>
              <a:t> </a:t>
            </a:r>
            <a:r>
              <a:rPr sz="2650" dirty="0">
                <a:latin typeface="Arial"/>
                <a:cs typeface="Arial"/>
              </a:rPr>
              <a:t>in</a:t>
            </a:r>
            <a:r>
              <a:rPr sz="2650" spc="-125" dirty="0">
                <a:latin typeface="Arial"/>
                <a:cs typeface="Arial"/>
              </a:rPr>
              <a:t> </a:t>
            </a:r>
            <a:r>
              <a:rPr sz="2650" spc="75" dirty="0">
                <a:latin typeface="Arial"/>
                <a:cs typeface="Arial"/>
              </a:rPr>
              <a:t>its</a:t>
            </a:r>
            <a:r>
              <a:rPr sz="2650" spc="-145" dirty="0">
                <a:latin typeface="Arial"/>
                <a:cs typeface="Arial"/>
              </a:rPr>
              <a:t> </a:t>
            </a:r>
            <a:r>
              <a:rPr sz="2650" spc="-10" dirty="0">
                <a:latin typeface="Arial"/>
                <a:cs typeface="Arial"/>
              </a:rPr>
              <a:t>price.</a:t>
            </a:r>
            <a:endParaRPr sz="2650">
              <a:latin typeface="Arial"/>
              <a:cs typeface="Arial"/>
            </a:endParaRPr>
          </a:p>
          <a:p>
            <a:pPr marL="1607820">
              <a:lnSpc>
                <a:spcPct val="100000"/>
              </a:lnSpc>
              <a:spcBef>
                <a:spcPts val="450"/>
              </a:spcBef>
            </a:pPr>
            <a:r>
              <a:rPr sz="2650" spc="-60" dirty="0">
                <a:latin typeface="Arial"/>
                <a:cs typeface="Arial"/>
              </a:rPr>
              <a:t>Ed</a:t>
            </a:r>
            <a:r>
              <a:rPr sz="2650" spc="-125" dirty="0">
                <a:latin typeface="Arial"/>
                <a:cs typeface="Arial"/>
              </a:rPr>
              <a:t> </a:t>
            </a:r>
            <a:r>
              <a:rPr sz="2650" spc="-180" dirty="0">
                <a:latin typeface="Arial"/>
                <a:cs typeface="Arial"/>
              </a:rPr>
              <a:t>&gt;</a:t>
            </a:r>
            <a:r>
              <a:rPr sz="2650" spc="-20" dirty="0">
                <a:latin typeface="Arial"/>
                <a:cs typeface="Arial"/>
              </a:rPr>
              <a:t> </a:t>
            </a:r>
            <a:r>
              <a:rPr sz="2650" spc="-50" dirty="0">
                <a:latin typeface="Arial"/>
                <a:cs typeface="Arial"/>
              </a:rPr>
              <a:t>1</a:t>
            </a:r>
            <a:endParaRPr sz="2650">
              <a:latin typeface="Arial"/>
              <a:cs typeface="Arial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50406" y="2740185"/>
            <a:ext cx="5873779" cy="450093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32" y="0"/>
            <a:ext cx="10074910" cy="7556500"/>
          </a:xfrm>
          <a:custGeom>
            <a:avLst/>
            <a:gdLst/>
            <a:ahLst/>
            <a:cxnLst/>
            <a:rect l="l" t="t" r="r" b="b"/>
            <a:pathLst>
              <a:path w="10074910" h="7556500">
                <a:moveTo>
                  <a:pt x="10074858" y="7556144"/>
                </a:moveTo>
                <a:lnTo>
                  <a:pt x="0" y="7556144"/>
                </a:lnTo>
                <a:lnTo>
                  <a:pt x="0" y="0"/>
                </a:lnTo>
                <a:lnTo>
                  <a:pt x="10074858" y="0"/>
                </a:lnTo>
                <a:lnTo>
                  <a:pt x="10074858" y="7556144"/>
                </a:lnTo>
                <a:close/>
              </a:path>
            </a:pathLst>
          </a:custGeom>
          <a:solidFill>
            <a:srgbClr val="4E81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232" y="0"/>
            <a:ext cx="10074910" cy="7556500"/>
          </a:xfrm>
          <a:custGeom>
            <a:avLst/>
            <a:gdLst/>
            <a:ahLst/>
            <a:cxnLst/>
            <a:rect l="l" t="t" r="r" b="b"/>
            <a:pathLst>
              <a:path w="10074910" h="7556500">
                <a:moveTo>
                  <a:pt x="0" y="0"/>
                </a:moveTo>
                <a:lnTo>
                  <a:pt x="10074858" y="0"/>
                </a:lnTo>
                <a:lnTo>
                  <a:pt x="10074858" y="7556144"/>
                </a:lnTo>
                <a:lnTo>
                  <a:pt x="0" y="7556144"/>
                </a:lnTo>
                <a:lnTo>
                  <a:pt x="0" y="0"/>
                </a:lnTo>
                <a:close/>
              </a:path>
            </a:pathLst>
          </a:custGeom>
          <a:ln w="419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450572" y="9691"/>
            <a:ext cx="4167504" cy="5632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500" spc="-114" dirty="0"/>
              <a:t>INELASTIC</a:t>
            </a:r>
            <a:r>
              <a:rPr sz="3500" spc="-90" dirty="0"/>
              <a:t> </a:t>
            </a:r>
            <a:r>
              <a:rPr sz="3500" spc="-80" dirty="0"/>
              <a:t>DEMAND</a:t>
            </a:r>
            <a:endParaRPr sz="3500"/>
          </a:p>
        </p:txBody>
      </p:sp>
      <p:sp>
        <p:nvSpPr>
          <p:cNvPr id="5" name="object 5"/>
          <p:cNvSpPr txBox="1"/>
          <p:nvPr/>
        </p:nvSpPr>
        <p:spPr>
          <a:xfrm>
            <a:off x="92285" y="622047"/>
            <a:ext cx="9573895" cy="2310765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 marR="140970" indent="503555">
              <a:lnSpc>
                <a:spcPts val="3090"/>
              </a:lnSpc>
              <a:spcBef>
                <a:spcPts val="270"/>
              </a:spcBef>
            </a:pPr>
            <a:r>
              <a:rPr sz="2650" spc="-165" dirty="0">
                <a:solidFill>
                  <a:srgbClr val="FFFFFF"/>
                </a:solidFill>
                <a:latin typeface="Arial"/>
                <a:cs typeface="Arial"/>
              </a:rPr>
              <a:t>(RELATIVELY</a:t>
            </a:r>
            <a:r>
              <a:rPr sz="265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95" dirty="0">
                <a:solidFill>
                  <a:srgbClr val="FFFFFF"/>
                </a:solidFill>
                <a:latin typeface="Arial"/>
                <a:cs typeface="Arial"/>
              </a:rPr>
              <a:t>INELASTIC</a:t>
            </a:r>
            <a:r>
              <a:rPr sz="265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90" dirty="0">
                <a:solidFill>
                  <a:srgbClr val="FFFFFF"/>
                </a:solidFill>
                <a:latin typeface="Arial"/>
                <a:cs typeface="Arial"/>
              </a:rPr>
              <a:t>DEMAND</a:t>
            </a:r>
            <a:r>
              <a:rPr sz="265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245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65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190" dirty="0">
                <a:solidFill>
                  <a:srgbClr val="FFFFFF"/>
                </a:solidFill>
                <a:latin typeface="Arial"/>
                <a:cs typeface="Arial"/>
              </a:rPr>
              <a:t>LESS</a:t>
            </a:r>
            <a:r>
              <a:rPr sz="265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35" dirty="0">
                <a:solidFill>
                  <a:srgbClr val="FFFFFF"/>
                </a:solidFill>
                <a:latin typeface="Arial"/>
                <a:cs typeface="Arial"/>
              </a:rPr>
              <a:t>THAN</a:t>
            </a:r>
            <a:r>
              <a:rPr sz="265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60" dirty="0">
                <a:solidFill>
                  <a:srgbClr val="FFFFFF"/>
                </a:solidFill>
                <a:latin typeface="Arial"/>
                <a:cs typeface="Arial"/>
              </a:rPr>
              <a:t>ELASTIC </a:t>
            </a:r>
            <a:r>
              <a:rPr sz="2650" spc="-10" dirty="0">
                <a:solidFill>
                  <a:srgbClr val="FFFFFF"/>
                </a:solidFill>
                <a:latin typeface="Arial"/>
                <a:cs typeface="Arial"/>
              </a:rPr>
              <a:t>DEMAND)</a:t>
            </a:r>
            <a:endParaRPr sz="2650">
              <a:latin typeface="Arial"/>
              <a:cs typeface="Arial"/>
            </a:endParaRPr>
          </a:p>
          <a:p>
            <a:pPr marL="12700" marR="5080" indent="335280">
              <a:lnSpc>
                <a:spcPts val="3640"/>
              </a:lnSpc>
              <a:spcBef>
                <a:spcPts val="730"/>
              </a:spcBef>
              <a:tabLst>
                <a:tab pos="4237990" algn="l"/>
              </a:tabLst>
            </a:pPr>
            <a:r>
              <a:rPr sz="3050" dirty="0">
                <a:solidFill>
                  <a:srgbClr val="FFFFFF"/>
                </a:solidFill>
                <a:latin typeface="Arial"/>
                <a:cs typeface="Arial"/>
              </a:rPr>
              <a:t>Percentage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50" dirty="0">
                <a:solidFill>
                  <a:srgbClr val="FFFFFF"/>
                </a:solidFill>
                <a:latin typeface="Arial"/>
                <a:cs typeface="Arial"/>
              </a:rPr>
              <a:t>change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5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305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50" dirty="0">
                <a:solidFill>
                  <a:srgbClr val="FFFFFF"/>
                </a:solidFill>
                <a:latin typeface="Arial"/>
                <a:cs typeface="Arial"/>
              </a:rPr>
              <a:t>quantity</a:t>
            </a:r>
            <a:r>
              <a:rPr sz="305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50" dirty="0">
                <a:solidFill>
                  <a:srgbClr val="FFFFFF"/>
                </a:solidFill>
                <a:latin typeface="Arial"/>
                <a:cs typeface="Arial"/>
              </a:rPr>
              <a:t>demanded</a:t>
            </a:r>
            <a:r>
              <a:rPr sz="305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50" spc="13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305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50" spc="-5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3050" spc="90" dirty="0">
                <a:solidFill>
                  <a:srgbClr val="FFFFFF"/>
                </a:solidFill>
                <a:latin typeface="Arial"/>
                <a:cs typeface="Arial"/>
              </a:rPr>
              <a:t>commodity</a:t>
            </a:r>
            <a:r>
              <a:rPr sz="305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50" spc="70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305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50" dirty="0">
                <a:solidFill>
                  <a:srgbClr val="FFFFFF"/>
                </a:solidFill>
                <a:latin typeface="Arial"/>
                <a:cs typeface="Arial"/>
              </a:rPr>
              <a:t>less</a:t>
            </a:r>
            <a:r>
              <a:rPr sz="305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than</a:t>
            </a:r>
            <a:r>
              <a:rPr sz="3050" dirty="0">
                <a:solidFill>
                  <a:srgbClr val="FFFFFF"/>
                </a:solidFill>
                <a:latin typeface="Arial"/>
                <a:cs typeface="Arial"/>
              </a:rPr>
              <a:t>	percentage</a:t>
            </a:r>
            <a:r>
              <a:rPr sz="305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50" dirty="0">
                <a:solidFill>
                  <a:srgbClr val="FFFFFF"/>
                </a:solidFill>
                <a:latin typeface="Arial"/>
                <a:cs typeface="Arial"/>
              </a:rPr>
              <a:t>change</a:t>
            </a:r>
            <a:r>
              <a:rPr sz="305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5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305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50" spc="90" dirty="0">
                <a:solidFill>
                  <a:srgbClr val="FFFFFF"/>
                </a:solidFill>
                <a:latin typeface="Arial"/>
                <a:cs typeface="Arial"/>
              </a:rPr>
              <a:t>its</a:t>
            </a:r>
            <a:r>
              <a:rPr sz="305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50" spc="-10" dirty="0">
                <a:solidFill>
                  <a:srgbClr val="FFFFFF"/>
                </a:solidFill>
                <a:latin typeface="Arial"/>
                <a:cs typeface="Arial"/>
              </a:rPr>
              <a:t>price.</a:t>
            </a:r>
            <a:endParaRPr sz="3050">
              <a:latin typeface="Arial"/>
              <a:cs typeface="Arial"/>
            </a:endParaRPr>
          </a:p>
          <a:p>
            <a:pPr marL="1943100">
              <a:lnSpc>
                <a:spcPct val="100000"/>
              </a:lnSpc>
              <a:spcBef>
                <a:spcPts val="450"/>
              </a:spcBef>
            </a:pPr>
            <a:r>
              <a:rPr sz="2650" spc="-60" dirty="0">
                <a:solidFill>
                  <a:srgbClr val="FFFFFF"/>
                </a:solidFill>
                <a:latin typeface="Arial"/>
                <a:cs typeface="Arial"/>
              </a:rPr>
              <a:t>Ed</a:t>
            </a:r>
            <a:r>
              <a:rPr sz="2650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225" dirty="0">
                <a:solidFill>
                  <a:srgbClr val="FFFFFF"/>
                </a:solidFill>
                <a:latin typeface="Arial"/>
                <a:cs typeface="Arial"/>
              </a:rPr>
              <a:t>&lt;</a:t>
            </a:r>
            <a:r>
              <a:rPr sz="265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5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2650">
              <a:latin typeface="Arial"/>
              <a:cs typeface="Arial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22095" y="2434873"/>
            <a:ext cx="4754298" cy="469591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2763" y="-6996"/>
            <a:ext cx="10088880" cy="7570470"/>
            <a:chOff x="-2763" y="-6996"/>
            <a:chExt cx="10088880" cy="757047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232" y="0"/>
              <a:ext cx="10074858" cy="7556144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232" y="0"/>
              <a:ext cx="10074910" cy="7556500"/>
            </a:xfrm>
            <a:custGeom>
              <a:avLst/>
              <a:gdLst/>
              <a:ahLst/>
              <a:cxnLst/>
              <a:rect l="l" t="t" r="r" b="b"/>
              <a:pathLst>
                <a:path w="10074910" h="7556500">
                  <a:moveTo>
                    <a:pt x="0" y="0"/>
                  </a:moveTo>
                  <a:lnTo>
                    <a:pt x="10074858" y="0"/>
                  </a:lnTo>
                  <a:lnTo>
                    <a:pt x="10074858" y="7556144"/>
                  </a:lnTo>
                  <a:lnTo>
                    <a:pt x="0" y="7556144"/>
                  </a:lnTo>
                  <a:lnTo>
                    <a:pt x="0" y="0"/>
                  </a:lnTo>
                  <a:close/>
                </a:path>
              </a:pathLst>
            </a:custGeom>
            <a:ln w="13992">
              <a:solidFill>
                <a:srgbClr val="4A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92285" y="-55238"/>
            <a:ext cx="9854565" cy="694055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2899410" marR="5080" indent="-2840990">
              <a:lnSpc>
                <a:spcPts val="3310"/>
              </a:lnSpc>
              <a:spcBef>
                <a:spcPts val="865"/>
              </a:spcBef>
            </a:pPr>
            <a:r>
              <a:rPr sz="3400" spc="-270" dirty="0">
                <a:latin typeface="Arial"/>
                <a:cs typeface="Arial"/>
              </a:rPr>
              <a:t>FACTORS</a:t>
            </a:r>
            <a:r>
              <a:rPr sz="3400" spc="-110" dirty="0">
                <a:latin typeface="Arial"/>
                <a:cs typeface="Arial"/>
              </a:rPr>
              <a:t> </a:t>
            </a:r>
            <a:r>
              <a:rPr sz="3400" spc="-50" dirty="0">
                <a:latin typeface="Arial"/>
                <a:cs typeface="Arial"/>
              </a:rPr>
              <a:t>THAT</a:t>
            </a:r>
            <a:r>
              <a:rPr sz="3400" spc="-120" dirty="0">
                <a:latin typeface="Arial"/>
                <a:cs typeface="Arial"/>
              </a:rPr>
              <a:t> </a:t>
            </a:r>
            <a:r>
              <a:rPr sz="3400" spc="-185" dirty="0">
                <a:latin typeface="Arial"/>
                <a:cs typeface="Arial"/>
              </a:rPr>
              <a:t>INFLUENCE</a:t>
            </a:r>
            <a:r>
              <a:rPr sz="3400" spc="-50" dirty="0">
                <a:latin typeface="Arial"/>
                <a:cs typeface="Arial"/>
              </a:rPr>
              <a:t> </a:t>
            </a:r>
            <a:r>
              <a:rPr sz="3400" spc="-225" dirty="0">
                <a:latin typeface="Arial"/>
                <a:cs typeface="Arial"/>
              </a:rPr>
              <a:t>PRICE</a:t>
            </a:r>
            <a:r>
              <a:rPr sz="3400" spc="-25" dirty="0">
                <a:latin typeface="Arial"/>
                <a:cs typeface="Arial"/>
              </a:rPr>
              <a:t> </a:t>
            </a:r>
            <a:r>
              <a:rPr sz="3400" spc="-125" dirty="0">
                <a:latin typeface="Arial"/>
                <a:cs typeface="Arial"/>
              </a:rPr>
              <a:t>ELASTICITY</a:t>
            </a:r>
            <a:r>
              <a:rPr sz="3400" spc="-60" dirty="0">
                <a:latin typeface="Arial"/>
                <a:cs typeface="Arial"/>
              </a:rPr>
              <a:t> </a:t>
            </a:r>
            <a:r>
              <a:rPr sz="3400" spc="-305" dirty="0">
                <a:latin typeface="Arial"/>
                <a:cs typeface="Arial"/>
              </a:rPr>
              <a:t>OF </a:t>
            </a:r>
            <a:r>
              <a:rPr sz="3400" spc="-130" dirty="0">
                <a:latin typeface="Arial"/>
                <a:cs typeface="Arial"/>
              </a:rPr>
              <a:t>DEMAND</a:t>
            </a:r>
            <a:r>
              <a:rPr sz="3400" spc="-105" dirty="0">
                <a:latin typeface="Arial"/>
                <a:cs typeface="Arial"/>
              </a:rPr>
              <a:t> </a:t>
            </a:r>
            <a:r>
              <a:rPr sz="3400" spc="-290" dirty="0">
                <a:latin typeface="Arial"/>
                <a:cs typeface="Arial"/>
              </a:rPr>
              <a:t>OF</a:t>
            </a:r>
            <a:r>
              <a:rPr sz="3400" spc="-8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A</a:t>
            </a:r>
            <a:r>
              <a:rPr sz="3400" spc="-95" dirty="0">
                <a:latin typeface="Arial"/>
                <a:cs typeface="Arial"/>
              </a:rPr>
              <a:t> </a:t>
            </a:r>
            <a:r>
              <a:rPr sz="3400" spc="-345" dirty="0">
                <a:latin typeface="Arial"/>
                <a:cs typeface="Arial"/>
              </a:rPr>
              <a:t>GOOD</a:t>
            </a:r>
            <a:endParaRPr sz="3400">
              <a:latin typeface="Arial"/>
              <a:cs typeface="Arial"/>
            </a:endParaRPr>
          </a:p>
          <a:p>
            <a:pPr marL="654685" indent="-530225">
              <a:lnSpc>
                <a:spcPct val="100000"/>
              </a:lnSpc>
              <a:spcBef>
                <a:spcPts val="60"/>
              </a:spcBef>
              <a:buAutoNum type="romanLcParenBoth"/>
              <a:tabLst>
                <a:tab pos="654685" algn="l"/>
              </a:tabLst>
            </a:pPr>
            <a:r>
              <a:rPr sz="3400" dirty="0">
                <a:latin typeface="Arial"/>
                <a:cs typeface="Arial"/>
              </a:rPr>
              <a:t>Nature</a:t>
            </a:r>
            <a:r>
              <a:rPr sz="3400" spc="-120" dirty="0">
                <a:latin typeface="Arial"/>
                <a:cs typeface="Arial"/>
              </a:rPr>
              <a:t> </a:t>
            </a:r>
            <a:r>
              <a:rPr sz="3400" spc="160" dirty="0">
                <a:latin typeface="Arial"/>
                <a:cs typeface="Arial"/>
              </a:rPr>
              <a:t>of</a:t>
            </a:r>
            <a:r>
              <a:rPr sz="3400" spc="-5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the</a:t>
            </a:r>
            <a:r>
              <a:rPr sz="3400" spc="-114" dirty="0">
                <a:latin typeface="Arial"/>
                <a:cs typeface="Arial"/>
              </a:rPr>
              <a:t> </a:t>
            </a:r>
            <a:r>
              <a:rPr sz="3400" spc="-10" dirty="0">
                <a:latin typeface="Arial"/>
                <a:cs typeface="Arial"/>
              </a:rPr>
              <a:t>Commodity:</a:t>
            </a:r>
            <a:endParaRPr sz="3400">
              <a:latin typeface="Arial"/>
              <a:cs typeface="Arial"/>
            </a:endParaRPr>
          </a:p>
          <a:p>
            <a:pPr marL="12700" marR="193040" indent="559435">
              <a:lnSpc>
                <a:spcPts val="3310"/>
              </a:lnSpc>
              <a:spcBef>
                <a:spcPts val="795"/>
              </a:spcBef>
            </a:pPr>
            <a:r>
              <a:rPr sz="3400" dirty="0">
                <a:latin typeface="Arial"/>
                <a:cs typeface="Arial"/>
              </a:rPr>
              <a:t>The</a:t>
            </a:r>
            <a:r>
              <a:rPr sz="3400" spc="-7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demand</a:t>
            </a:r>
            <a:r>
              <a:rPr sz="3400" spc="-80" dirty="0">
                <a:latin typeface="Arial"/>
                <a:cs typeface="Arial"/>
              </a:rPr>
              <a:t> </a:t>
            </a:r>
            <a:r>
              <a:rPr sz="3400" spc="125" dirty="0">
                <a:latin typeface="Arial"/>
                <a:cs typeface="Arial"/>
              </a:rPr>
              <a:t>for</a:t>
            </a:r>
            <a:r>
              <a:rPr sz="3400" spc="-8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essential</a:t>
            </a:r>
            <a:r>
              <a:rPr sz="3400" spc="3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goods</a:t>
            </a:r>
            <a:r>
              <a:rPr sz="3400" spc="-2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like</a:t>
            </a:r>
            <a:r>
              <a:rPr sz="3400" spc="-70" dirty="0">
                <a:latin typeface="Arial"/>
                <a:cs typeface="Arial"/>
              </a:rPr>
              <a:t> </a:t>
            </a:r>
            <a:r>
              <a:rPr sz="3400" spc="-10" dirty="0">
                <a:latin typeface="Arial"/>
                <a:cs typeface="Arial"/>
              </a:rPr>
              <a:t>medicines </a:t>
            </a:r>
            <a:r>
              <a:rPr sz="3400" spc="-25" dirty="0">
                <a:latin typeface="Arial"/>
                <a:cs typeface="Arial"/>
              </a:rPr>
              <a:t>and</a:t>
            </a:r>
            <a:endParaRPr sz="3400">
              <a:latin typeface="Arial"/>
              <a:cs typeface="Arial"/>
            </a:endParaRPr>
          </a:p>
          <a:p>
            <a:pPr marL="572135">
              <a:lnSpc>
                <a:spcPct val="100000"/>
              </a:lnSpc>
              <a:spcBef>
                <a:spcPts val="60"/>
              </a:spcBef>
            </a:pPr>
            <a:r>
              <a:rPr sz="3400" spc="114" dirty="0">
                <a:latin typeface="Arial"/>
                <a:cs typeface="Arial"/>
              </a:rPr>
              <a:t>food</a:t>
            </a:r>
            <a:r>
              <a:rPr sz="3400" spc="-1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materials</a:t>
            </a:r>
            <a:r>
              <a:rPr sz="3400" spc="55" dirty="0">
                <a:latin typeface="Arial"/>
                <a:cs typeface="Arial"/>
              </a:rPr>
              <a:t> </a:t>
            </a:r>
            <a:r>
              <a:rPr sz="3400" spc="80" dirty="0">
                <a:latin typeface="Arial"/>
                <a:cs typeface="Arial"/>
              </a:rPr>
              <a:t>is</a:t>
            </a:r>
            <a:r>
              <a:rPr sz="3400" spc="55" dirty="0">
                <a:latin typeface="Arial"/>
                <a:cs typeface="Arial"/>
              </a:rPr>
              <a:t> </a:t>
            </a:r>
            <a:r>
              <a:rPr sz="3400" spc="-10" dirty="0">
                <a:latin typeface="Arial"/>
                <a:cs typeface="Arial"/>
              </a:rPr>
              <a:t>inelastic.</a:t>
            </a:r>
            <a:endParaRPr sz="3400">
              <a:latin typeface="Arial"/>
              <a:cs typeface="Arial"/>
            </a:endParaRPr>
          </a:p>
          <a:p>
            <a:pPr marL="572135">
              <a:lnSpc>
                <a:spcPct val="100000"/>
              </a:lnSpc>
              <a:spcBef>
                <a:spcPts val="45"/>
              </a:spcBef>
            </a:pPr>
            <a:r>
              <a:rPr sz="3400" dirty="0">
                <a:latin typeface="Arial"/>
                <a:cs typeface="Arial"/>
              </a:rPr>
              <a:t>The</a:t>
            </a:r>
            <a:r>
              <a:rPr sz="3400" spc="-13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demand</a:t>
            </a:r>
            <a:r>
              <a:rPr sz="3400" spc="-140" dirty="0">
                <a:latin typeface="Arial"/>
                <a:cs typeface="Arial"/>
              </a:rPr>
              <a:t> </a:t>
            </a:r>
            <a:r>
              <a:rPr sz="3400" spc="125" dirty="0">
                <a:latin typeface="Arial"/>
                <a:cs typeface="Arial"/>
              </a:rPr>
              <a:t>for</a:t>
            </a:r>
            <a:r>
              <a:rPr sz="3400" spc="-14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luxury</a:t>
            </a:r>
            <a:r>
              <a:rPr sz="3400" spc="-5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goods</a:t>
            </a:r>
            <a:r>
              <a:rPr sz="3400" spc="-85" dirty="0">
                <a:latin typeface="Arial"/>
                <a:cs typeface="Arial"/>
              </a:rPr>
              <a:t> </a:t>
            </a:r>
            <a:r>
              <a:rPr sz="3400" spc="80" dirty="0">
                <a:latin typeface="Arial"/>
                <a:cs typeface="Arial"/>
              </a:rPr>
              <a:t>is</a:t>
            </a:r>
            <a:r>
              <a:rPr sz="3400" spc="-90" dirty="0">
                <a:latin typeface="Arial"/>
                <a:cs typeface="Arial"/>
              </a:rPr>
              <a:t> </a:t>
            </a:r>
            <a:r>
              <a:rPr sz="3400" spc="75" dirty="0">
                <a:latin typeface="Arial"/>
                <a:cs typeface="Arial"/>
              </a:rPr>
              <a:t>mostly</a:t>
            </a:r>
            <a:r>
              <a:rPr sz="3400" spc="-50" dirty="0">
                <a:latin typeface="Arial"/>
                <a:cs typeface="Arial"/>
              </a:rPr>
              <a:t> </a:t>
            </a:r>
            <a:r>
              <a:rPr sz="3400" spc="-10" dirty="0">
                <a:latin typeface="Arial"/>
                <a:cs typeface="Arial"/>
              </a:rPr>
              <a:t>elastic.</a:t>
            </a:r>
            <a:endParaRPr sz="3400">
              <a:latin typeface="Arial"/>
              <a:cs typeface="Arial"/>
            </a:endParaRPr>
          </a:p>
          <a:p>
            <a:pPr marL="654685" indent="-641985">
              <a:lnSpc>
                <a:spcPct val="100000"/>
              </a:lnSpc>
              <a:spcBef>
                <a:spcPts val="45"/>
              </a:spcBef>
              <a:buAutoNum type="romanLcParenBoth" startAt="2"/>
              <a:tabLst>
                <a:tab pos="654685" algn="l"/>
              </a:tabLst>
            </a:pPr>
            <a:r>
              <a:rPr sz="3400" spc="45" dirty="0">
                <a:latin typeface="Arial"/>
                <a:cs typeface="Arial"/>
              </a:rPr>
              <a:t>Proportion</a:t>
            </a:r>
            <a:r>
              <a:rPr sz="3400" spc="25" dirty="0">
                <a:latin typeface="Arial"/>
                <a:cs typeface="Arial"/>
              </a:rPr>
              <a:t> </a:t>
            </a:r>
            <a:r>
              <a:rPr sz="3400" spc="160" dirty="0">
                <a:latin typeface="Arial"/>
                <a:cs typeface="Arial"/>
              </a:rPr>
              <a:t>of</a:t>
            </a:r>
            <a:r>
              <a:rPr sz="3400" spc="6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income</a:t>
            </a:r>
            <a:r>
              <a:rPr sz="3400" spc="-10" dirty="0">
                <a:latin typeface="Arial"/>
                <a:cs typeface="Arial"/>
              </a:rPr>
              <a:t> spent:</a:t>
            </a:r>
            <a:endParaRPr sz="3400">
              <a:latin typeface="Arial"/>
              <a:cs typeface="Arial"/>
            </a:endParaRPr>
          </a:p>
          <a:p>
            <a:pPr marL="12700" marR="1795145" indent="671195">
              <a:lnSpc>
                <a:spcPts val="3310"/>
              </a:lnSpc>
              <a:spcBef>
                <a:spcPts val="800"/>
              </a:spcBef>
            </a:pPr>
            <a:r>
              <a:rPr sz="3400" dirty="0">
                <a:latin typeface="Arial"/>
                <a:cs typeface="Arial"/>
              </a:rPr>
              <a:t>The</a:t>
            </a:r>
            <a:r>
              <a:rPr sz="3400" spc="-8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goods</a:t>
            </a:r>
            <a:r>
              <a:rPr sz="3400" spc="-25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on</a:t>
            </a:r>
            <a:r>
              <a:rPr sz="3400" spc="-4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which</a:t>
            </a:r>
            <a:r>
              <a:rPr sz="3400" spc="-4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we</a:t>
            </a:r>
            <a:r>
              <a:rPr sz="3400" spc="-75" dirty="0">
                <a:latin typeface="Arial"/>
                <a:cs typeface="Arial"/>
              </a:rPr>
              <a:t> </a:t>
            </a:r>
            <a:r>
              <a:rPr sz="3400" spc="-10" dirty="0">
                <a:latin typeface="Arial"/>
                <a:cs typeface="Arial"/>
              </a:rPr>
              <a:t>spend</a:t>
            </a:r>
            <a:r>
              <a:rPr sz="3400" spc="-85" dirty="0">
                <a:latin typeface="Arial"/>
                <a:cs typeface="Arial"/>
              </a:rPr>
              <a:t> </a:t>
            </a:r>
            <a:r>
              <a:rPr sz="3400" spc="-10" dirty="0">
                <a:latin typeface="Arial"/>
                <a:cs typeface="Arial"/>
              </a:rPr>
              <a:t>smaller </a:t>
            </a:r>
            <a:r>
              <a:rPr sz="3400" spc="40" dirty="0">
                <a:latin typeface="Arial"/>
                <a:cs typeface="Arial"/>
              </a:rPr>
              <a:t>proportion</a:t>
            </a:r>
            <a:endParaRPr sz="3400">
              <a:latin typeface="Arial"/>
              <a:cs typeface="Arial"/>
            </a:endParaRPr>
          </a:p>
          <a:p>
            <a:pPr marL="796290">
              <a:lnSpc>
                <a:spcPct val="100000"/>
              </a:lnSpc>
              <a:spcBef>
                <a:spcPts val="60"/>
              </a:spcBef>
            </a:pPr>
            <a:r>
              <a:rPr sz="3400" spc="160" dirty="0">
                <a:latin typeface="Arial"/>
                <a:cs typeface="Arial"/>
              </a:rPr>
              <a:t>of</a:t>
            </a:r>
            <a:r>
              <a:rPr sz="3400" spc="3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our</a:t>
            </a:r>
            <a:r>
              <a:rPr sz="3400" spc="-55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income</a:t>
            </a:r>
            <a:r>
              <a:rPr sz="3400" spc="-45" dirty="0">
                <a:latin typeface="Arial"/>
                <a:cs typeface="Arial"/>
              </a:rPr>
              <a:t> </a:t>
            </a:r>
            <a:r>
              <a:rPr sz="3400" spc="-20" dirty="0">
                <a:latin typeface="Arial"/>
                <a:cs typeface="Arial"/>
              </a:rPr>
              <a:t>are</a:t>
            </a:r>
            <a:r>
              <a:rPr sz="3400" spc="-45" dirty="0">
                <a:latin typeface="Arial"/>
                <a:cs typeface="Arial"/>
              </a:rPr>
              <a:t> </a:t>
            </a:r>
            <a:r>
              <a:rPr sz="3400" spc="-10" dirty="0">
                <a:latin typeface="Arial"/>
                <a:cs typeface="Arial"/>
              </a:rPr>
              <a:t>inelastic.</a:t>
            </a:r>
            <a:endParaRPr sz="3400">
              <a:latin typeface="Arial"/>
              <a:cs typeface="Arial"/>
            </a:endParaRPr>
          </a:p>
          <a:p>
            <a:pPr marL="12700" marR="1334135" indent="671195">
              <a:lnSpc>
                <a:spcPts val="3310"/>
              </a:lnSpc>
              <a:spcBef>
                <a:spcPts val="795"/>
              </a:spcBef>
            </a:pPr>
            <a:r>
              <a:rPr sz="3400" dirty="0">
                <a:latin typeface="Arial"/>
                <a:cs typeface="Arial"/>
              </a:rPr>
              <a:t>The</a:t>
            </a:r>
            <a:r>
              <a:rPr sz="3400" spc="-7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consumer</a:t>
            </a:r>
            <a:r>
              <a:rPr sz="3400" spc="-8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does</a:t>
            </a:r>
            <a:r>
              <a:rPr sz="3400" spc="-25" dirty="0">
                <a:latin typeface="Arial"/>
                <a:cs typeface="Arial"/>
              </a:rPr>
              <a:t> </a:t>
            </a:r>
            <a:r>
              <a:rPr sz="3400" spc="75" dirty="0">
                <a:latin typeface="Arial"/>
                <a:cs typeface="Arial"/>
              </a:rPr>
              <a:t>not</a:t>
            </a:r>
            <a:r>
              <a:rPr sz="3400" spc="-35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bother</a:t>
            </a:r>
            <a:r>
              <a:rPr sz="3400" spc="-8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about</a:t>
            </a:r>
            <a:r>
              <a:rPr sz="3400" spc="-40" dirty="0">
                <a:latin typeface="Arial"/>
                <a:cs typeface="Arial"/>
              </a:rPr>
              <a:t> </a:t>
            </a:r>
            <a:r>
              <a:rPr sz="3400" spc="-25" dirty="0">
                <a:latin typeface="Arial"/>
                <a:cs typeface="Arial"/>
              </a:rPr>
              <a:t>the </a:t>
            </a:r>
            <a:r>
              <a:rPr sz="3400" spc="-10" dirty="0">
                <a:latin typeface="Arial"/>
                <a:cs typeface="Arial"/>
              </a:rPr>
              <a:t>change</a:t>
            </a:r>
            <a:endParaRPr sz="3400">
              <a:latin typeface="Arial"/>
              <a:cs typeface="Arial"/>
            </a:endParaRPr>
          </a:p>
          <a:p>
            <a:pPr marL="796290">
              <a:lnSpc>
                <a:spcPct val="100000"/>
              </a:lnSpc>
              <a:spcBef>
                <a:spcPts val="60"/>
              </a:spcBef>
            </a:pPr>
            <a:r>
              <a:rPr sz="3400" dirty="0">
                <a:latin typeface="Arial"/>
                <a:cs typeface="Arial"/>
              </a:rPr>
              <a:t>in</a:t>
            </a:r>
            <a:r>
              <a:rPr sz="3400" spc="-75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their</a:t>
            </a:r>
            <a:r>
              <a:rPr sz="3400" spc="-12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prices.</a:t>
            </a:r>
            <a:r>
              <a:rPr sz="3400" spc="-85" dirty="0">
                <a:latin typeface="Arial"/>
                <a:cs typeface="Arial"/>
              </a:rPr>
              <a:t> </a:t>
            </a:r>
            <a:r>
              <a:rPr sz="3400" spc="-130" dirty="0">
                <a:latin typeface="Arial"/>
                <a:cs typeface="Arial"/>
              </a:rPr>
              <a:t>Ex:</a:t>
            </a:r>
            <a:r>
              <a:rPr sz="3400" spc="-10" dirty="0">
                <a:latin typeface="Arial"/>
                <a:cs typeface="Arial"/>
              </a:rPr>
              <a:t> </a:t>
            </a:r>
            <a:r>
              <a:rPr sz="3400" spc="-50" dirty="0">
                <a:latin typeface="Arial"/>
                <a:cs typeface="Arial"/>
              </a:rPr>
              <a:t>Salt,</a:t>
            </a:r>
            <a:r>
              <a:rPr sz="3400" spc="-75" dirty="0">
                <a:latin typeface="Arial"/>
                <a:cs typeface="Arial"/>
              </a:rPr>
              <a:t> </a:t>
            </a:r>
            <a:r>
              <a:rPr sz="3400" spc="60" dirty="0">
                <a:latin typeface="Arial"/>
                <a:cs typeface="Arial"/>
              </a:rPr>
              <a:t>Match</a:t>
            </a:r>
            <a:r>
              <a:rPr sz="3400" spc="-75" dirty="0">
                <a:latin typeface="Arial"/>
                <a:cs typeface="Arial"/>
              </a:rPr>
              <a:t> </a:t>
            </a:r>
            <a:r>
              <a:rPr sz="3400" spc="-105" dirty="0">
                <a:latin typeface="Arial"/>
                <a:cs typeface="Arial"/>
              </a:rPr>
              <a:t>Box,</a:t>
            </a:r>
            <a:r>
              <a:rPr sz="3400" spc="-75" dirty="0">
                <a:latin typeface="Arial"/>
                <a:cs typeface="Arial"/>
              </a:rPr>
              <a:t> </a:t>
            </a:r>
            <a:r>
              <a:rPr sz="3400" spc="-10" dirty="0">
                <a:latin typeface="Arial"/>
                <a:cs typeface="Arial"/>
              </a:rPr>
              <a:t>Pencil.</a:t>
            </a:r>
            <a:endParaRPr sz="3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372</Words>
  <Application>Microsoft Office PowerPoint</Application>
  <PresentationFormat>Custom</PresentationFormat>
  <Paragraphs>45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DEGREES OF ELASTICITY OF DEMAND</vt:lpstr>
      <vt:lpstr>PowerPoint Presentation</vt:lpstr>
      <vt:lpstr>PowerPoint Presentation</vt:lpstr>
      <vt:lpstr>PowerPoint Presentation</vt:lpstr>
      <vt:lpstr>ELASTIC DEMAND</vt:lpstr>
      <vt:lpstr>INELASTIC DEMAND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sns</cp:lastModifiedBy>
  <cp:revision>1</cp:revision>
  <dcterms:created xsi:type="dcterms:W3CDTF">2023-07-24T04:48:50Z</dcterms:created>
  <dcterms:modified xsi:type="dcterms:W3CDTF">2023-07-24T04:54:57Z</dcterms:modified>
</cp:coreProperties>
</file>